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7"/>
  </p:notesMasterIdLst>
  <p:sldIdLst>
    <p:sldId id="256" r:id="rId2"/>
    <p:sldId id="273" r:id="rId3"/>
    <p:sldId id="292" r:id="rId4"/>
    <p:sldId id="260" r:id="rId5"/>
    <p:sldId id="275" r:id="rId6"/>
    <p:sldId id="277" r:id="rId7"/>
    <p:sldId id="284" r:id="rId8"/>
    <p:sldId id="291" r:id="rId9"/>
    <p:sldId id="278" r:id="rId10"/>
    <p:sldId id="279" r:id="rId11"/>
    <p:sldId id="280" r:id="rId12"/>
    <p:sldId id="281" r:id="rId13"/>
    <p:sldId id="286" r:id="rId14"/>
    <p:sldId id="282" r:id="rId15"/>
    <p:sldId id="283" r:id="rId16"/>
    <p:sldId id="285" r:id="rId17"/>
    <p:sldId id="274" r:id="rId18"/>
    <p:sldId id="287" r:id="rId19"/>
    <p:sldId id="294" r:id="rId20"/>
    <p:sldId id="293" r:id="rId21"/>
    <p:sldId id="289" r:id="rId22"/>
    <p:sldId id="295" r:id="rId23"/>
    <p:sldId id="288" r:id="rId24"/>
    <p:sldId id="290" r:id="rId25"/>
    <p:sldId id="276" r:id="rId26"/>
  </p:sldIdLst>
  <p:sldSz cx="12187238" cy="6858000"/>
  <p:notesSz cx="6794500" cy="99314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91">
          <p15:clr>
            <a:srgbClr val="A4A3A4"/>
          </p15:clr>
        </p15:guide>
        <p15:guide id="2" orient="horz" pos="1275">
          <p15:clr>
            <a:srgbClr val="A4A3A4"/>
          </p15:clr>
        </p15:guide>
        <p15:guide id="3" orient="horz" pos="3929">
          <p15:clr>
            <a:srgbClr val="A4A3A4"/>
          </p15:clr>
        </p15:guide>
        <p15:guide id="4" orient="horz" pos="2160">
          <p15:clr>
            <a:srgbClr val="A4A3A4"/>
          </p15:clr>
        </p15:guide>
        <p15:guide id="5" orient="horz" pos="3045">
          <p15:clr>
            <a:srgbClr val="A4A3A4"/>
          </p15:clr>
        </p15:guide>
        <p15:guide id="6" orient="horz" pos="4269">
          <p15:clr>
            <a:srgbClr val="A4A3A4"/>
          </p15:clr>
        </p15:guide>
        <p15:guide id="7" orient="horz" pos="3974">
          <p15:clr>
            <a:srgbClr val="A4A3A4"/>
          </p15:clr>
        </p15:guide>
        <p15:guide id="8" orient="horz" pos="297">
          <p15:clr>
            <a:srgbClr val="A4A3A4"/>
          </p15:clr>
        </p15:guide>
        <p15:guide id="9" pos="272">
          <p15:clr>
            <a:srgbClr val="A4A3A4"/>
          </p15:clr>
        </p15:guide>
        <p15:guide id="10" pos="7405">
          <p15:clr>
            <a:srgbClr val="A4A3A4"/>
          </p15:clr>
        </p15:guide>
        <p15:guide id="11" pos="3839">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F407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544" autoAdjust="0"/>
    <p:restoredTop sz="73616" autoAdjust="0"/>
  </p:normalViewPr>
  <p:slideViewPr>
    <p:cSldViewPr snapToGrid="0" snapToObjects="1">
      <p:cViewPr>
        <p:scale>
          <a:sx n="50" d="100"/>
          <a:sy n="50" d="100"/>
        </p:scale>
        <p:origin x="1434" y="120"/>
      </p:cViewPr>
      <p:guideLst>
        <p:guide orient="horz" pos="391"/>
        <p:guide orient="horz" pos="1275"/>
        <p:guide orient="horz" pos="3929"/>
        <p:guide orient="horz" pos="2160"/>
        <p:guide orient="horz" pos="3045"/>
        <p:guide orient="horz" pos="4269"/>
        <p:guide orient="horz" pos="3974"/>
        <p:guide orient="horz" pos="297"/>
        <p:guide pos="272"/>
        <p:guide pos="7405"/>
        <p:guide pos="3839"/>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1" y="2"/>
            <a:ext cx="2944283" cy="496570"/>
          </a:xfrm>
          <a:prstGeom prst="rect">
            <a:avLst/>
          </a:prstGeom>
        </p:spPr>
        <p:txBody>
          <a:bodyPr vert="horz" lIns="95564" tIns="47782" rIns="95564" bIns="47782" rtlCol="0"/>
          <a:lstStyle>
            <a:lvl1pPr algn="l">
              <a:defRPr sz="1300"/>
            </a:lvl1pPr>
          </a:lstStyle>
          <a:p>
            <a:endParaRPr lang="de-CH"/>
          </a:p>
        </p:txBody>
      </p:sp>
      <p:sp>
        <p:nvSpPr>
          <p:cNvPr id="3" name="Datumsplatzhalter 2"/>
          <p:cNvSpPr>
            <a:spLocks noGrp="1"/>
          </p:cNvSpPr>
          <p:nvPr>
            <p:ph type="dt" idx="1"/>
          </p:nvPr>
        </p:nvSpPr>
        <p:spPr>
          <a:xfrm>
            <a:off x="3848646" y="2"/>
            <a:ext cx="2944283" cy="496570"/>
          </a:xfrm>
          <a:prstGeom prst="rect">
            <a:avLst/>
          </a:prstGeom>
        </p:spPr>
        <p:txBody>
          <a:bodyPr vert="horz" lIns="95564" tIns="47782" rIns="95564" bIns="47782" rtlCol="0"/>
          <a:lstStyle>
            <a:lvl1pPr algn="r">
              <a:defRPr sz="1300"/>
            </a:lvl1pPr>
          </a:lstStyle>
          <a:p>
            <a:fld id="{BCDB334D-D17F-49C4-91DD-37BB7E818209}" type="datetimeFigureOut">
              <a:rPr lang="de-CH" smtClean="0"/>
              <a:t>30.08.2017</a:t>
            </a:fld>
            <a:endParaRPr lang="de-CH"/>
          </a:p>
        </p:txBody>
      </p:sp>
      <p:sp>
        <p:nvSpPr>
          <p:cNvPr id="4" name="Folienbildplatzhalter 3"/>
          <p:cNvSpPr>
            <a:spLocks noGrp="1" noRot="1" noChangeAspect="1"/>
          </p:cNvSpPr>
          <p:nvPr>
            <p:ph type="sldImg" idx="2"/>
          </p:nvPr>
        </p:nvSpPr>
        <p:spPr>
          <a:xfrm>
            <a:off x="90488" y="746125"/>
            <a:ext cx="6613525" cy="3722688"/>
          </a:xfrm>
          <a:prstGeom prst="rect">
            <a:avLst/>
          </a:prstGeom>
          <a:noFill/>
          <a:ln w="12700">
            <a:solidFill>
              <a:prstClr val="black"/>
            </a:solidFill>
          </a:ln>
        </p:spPr>
        <p:txBody>
          <a:bodyPr vert="horz" lIns="95564" tIns="47782" rIns="95564" bIns="47782" rtlCol="0" anchor="ctr"/>
          <a:lstStyle/>
          <a:p>
            <a:endParaRPr lang="de-CH"/>
          </a:p>
        </p:txBody>
      </p:sp>
      <p:sp>
        <p:nvSpPr>
          <p:cNvPr id="5" name="Notizenplatzhalter 4"/>
          <p:cNvSpPr>
            <a:spLocks noGrp="1"/>
          </p:cNvSpPr>
          <p:nvPr>
            <p:ph type="body" sz="quarter" idx="3"/>
          </p:nvPr>
        </p:nvSpPr>
        <p:spPr>
          <a:xfrm>
            <a:off x="679451" y="4717416"/>
            <a:ext cx="5435600" cy="4469130"/>
          </a:xfrm>
          <a:prstGeom prst="rect">
            <a:avLst/>
          </a:prstGeom>
        </p:spPr>
        <p:txBody>
          <a:bodyPr vert="horz" lIns="95564" tIns="47782" rIns="95564" bIns="47782" rtlCol="0"/>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6" name="Fußzeilenplatzhalter 5"/>
          <p:cNvSpPr>
            <a:spLocks noGrp="1"/>
          </p:cNvSpPr>
          <p:nvPr>
            <p:ph type="ftr" sz="quarter" idx="4"/>
          </p:nvPr>
        </p:nvSpPr>
        <p:spPr>
          <a:xfrm>
            <a:off x="1" y="9433108"/>
            <a:ext cx="2944283" cy="496570"/>
          </a:xfrm>
          <a:prstGeom prst="rect">
            <a:avLst/>
          </a:prstGeom>
        </p:spPr>
        <p:txBody>
          <a:bodyPr vert="horz" lIns="95564" tIns="47782" rIns="95564" bIns="47782" rtlCol="0" anchor="b"/>
          <a:lstStyle>
            <a:lvl1pPr algn="l">
              <a:defRPr sz="1300"/>
            </a:lvl1pPr>
          </a:lstStyle>
          <a:p>
            <a:endParaRPr lang="de-CH"/>
          </a:p>
        </p:txBody>
      </p:sp>
      <p:sp>
        <p:nvSpPr>
          <p:cNvPr id="7" name="Foliennummernplatzhalter 6"/>
          <p:cNvSpPr>
            <a:spLocks noGrp="1"/>
          </p:cNvSpPr>
          <p:nvPr>
            <p:ph type="sldNum" sz="quarter" idx="5"/>
          </p:nvPr>
        </p:nvSpPr>
        <p:spPr>
          <a:xfrm>
            <a:off x="3848646" y="9433108"/>
            <a:ext cx="2944283" cy="496570"/>
          </a:xfrm>
          <a:prstGeom prst="rect">
            <a:avLst/>
          </a:prstGeom>
        </p:spPr>
        <p:txBody>
          <a:bodyPr vert="horz" lIns="95564" tIns="47782" rIns="95564" bIns="47782" rtlCol="0" anchor="b"/>
          <a:lstStyle>
            <a:lvl1pPr algn="r">
              <a:defRPr sz="1300"/>
            </a:lvl1pPr>
          </a:lstStyle>
          <a:p>
            <a:fld id="{A51C0C35-A9A2-4EFD-9BAF-1E52E29E03D1}" type="slidenum">
              <a:rPr lang="de-CH" smtClean="0"/>
              <a:t>‹#›</a:t>
            </a:fld>
            <a:endParaRPr lang="de-CH"/>
          </a:p>
        </p:txBody>
      </p:sp>
    </p:spTree>
    <p:extLst>
      <p:ext uri="{BB962C8B-B14F-4D97-AF65-F5344CB8AC3E}">
        <p14:creationId xmlns:p14="http://schemas.microsoft.com/office/powerpoint/2010/main" val="2773599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a:p>
        </p:txBody>
      </p:sp>
      <p:sp>
        <p:nvSpPr>
          <p:cNvPr id="4" name="Slide Number Placeholder 3"/>
          <p:cNvSpPr>
            <a:spLocks noGrp="1"/>
          </p:cNvSpPr>
          <p:nvPr>
            <p:ph type="sldNum" sz="quarter" idx="10"/>
          </p:nvPr>
        </p:nvSpPr>
        <p:spPr/>
        <p:txBody>
          <a:bodyPr/>
          <a:lstStyle/>
          <a:p>
            <a:fld id="{A51C0C35-A9A2-4EFD-9BAF-1E52E29E03D1}" type="slidenum">
              <a:rPr lang="de-CH" smtClean="0"/>
              <a:t>1</a:t>
            </a:fld>
            <a:endParaRPr lang="de-CH"/>
          </a:p>
        </p:txBody>
      </p:sp>
    </p:spTree>
    <p:extLst>
      <p:ext uri="{BB962C8B-B14F-4D97-AF65-F5344CB8AC3E}">
        <p14:creationId xmlns:p14="http://schemas.microsoft.com/office/powerpoint/2010/main" val="42184589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essential part in the design of the wing-box is the compliant spar that incorporates</a:t>
            </a:r>
            <a:r>
              <a:rPr lang="en-US" baseline="0" dirty="0"/>
              <a:t> de chiral lattice.</a:t>
            </a:r>
          </a:p>
          <a:p>
            <a:endParaRPr lang="en-US" baseline="0" dirty="0"/>
          </a:p>
          <a:p>
            <a:r>
              <a:rPr lang="en-US" baseline="0" dirty="0"/>
              <a:t>The chiral structure is divide in an “N” number of unit cells in the </a:t>
            </a:r>
            <a:r>
              <a:rPr lang="en-US" baseline="0" dirty="0" err="1"/>
              <a:t>spanwise</a:t>
            </a:r>
            <a:r>
              <a:rPr lang="en-US" baseline="0" dirty="0"/>
              <a:t> direction of the wing-box and a “M” number of unit cells in the transversal direction.</a:t>
            </a:r>
          </a:p>
          <a:p>
            <a:endParaRPr lang="en-US" baseline="0" dirty="0"/>
          </a:p>
          <a:p>
            <a:r>
              <a:rPr lang="en-US" baseline="0" dirty="0"/>
              <a:t>The parameters that conform the geometry in the chiral structure are:</a:t>
            </a:r>
          </a:p>
          <a:p>
            <a:pPr marL="628650" lvl="1" indent="-171450">
              <a:buFont typeface="Arial" panose="020B0604020202020204" pitchFamily="34" charset="0"/>
              <a:buChar char="•"/>
            </a:pPr>
            <a:r>
              <a:rPr lang="en-US" dirty="0"/>
              <a:t>Th</a:t>
            </a:r>
            <a:r>
              <a:rPr lang="en-US" baseline="0" dirty="0"/>
              <a:t>e node depth B</a:t>
            </a:r>
          </a:p>
          <a:p>
            <a:pPr marL="628650" lvl="1" indent="-171450">
              <a:buFont typeface="Arial" panose="020B0604020202020204" pitchFamily="34" charset="0"/>
              <a:buChar char="•"/>
            </a:pPr>
            <a:r>
              <a:rPr lang="en-US" dirty="0"/>
              <a:t>The node radius r</a:t>
            </a:r>
          </a:p>
          <a:p>
            <a:pPr marL="628650" lvl="1" indent="-171450">
              <a:buFont typeface="Arial" panose="020B0604020202020204" pitchFamily="34" charset="0"/>
              <a:buChar char="•"/>
            </a:pPr>
            <a:r>
              <a:rPr lang="en-US" dirty="0"/>
              <a:t>The ligament</a:t>
            </a:r>
            <a:r>
              <a:rPr lang="en-US" baseline="0" dirty="0"/>
              <a:t> </a:t>
            </a:r>
            <a:r>
              <a:rPr lang="en-US" baseline="0" dirty="0" err="1"/>
              <a:t>half length</a:t>
            </a:r>
            <a:r>
              <a:rPr lang="en-US" baseline="0" dirty="0"/>
              <a:t> L</a:t>
            </a:r>
          </a:p>
          <a:p>
            <a:pPr marL="628650" lvl="1" indent="-171450">
              <a:buFont typeface="Arial" panose="020B0604020202020204" pitchFamily="34" charset="0"/>
              <a:buChar char="•"/>
            </a:pPr>
            <a:r>
              <a:rPr lang="en-US" baseline="0" dirty="0"/>
              <a:t>The ligament eccentricity e</a:t>
            </a:r>
          </a:p>
          <a:p>
            <a:pPr marL="628650" lvl="1" indent="-171450">
              <a:buFont typeface="Arial" panose="020B0604020202020204" pitchFamily="34" charset="0"/>
              <a:buChar char="•"/>
            </a:pPr>
            <a:r>
              <a:rPr lang="en-US" baseline="0" dirty="0"/>
              <a:t>The overall thickness t</a:t>
            </a:r>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t>10</a:t>
            </a:fld>
            <a:endParaRPr lang="de-CH"/>
          </a:p>
        </p:txBody>
      </p:sp>
    </p:spTree>
    <p:extLst>
      <p:ext uri="{BB962C8B-B14F-4D97-AF65-F5344CB8AC3E}">
        <p14:creationId xmlns:p14="http://schemas.microsoft.com/office/powerpoint/2010/main" val="15167573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t>11</a:t>
            </a:fld>
            <a:endParaRPr lang="de-CH"/>
          </a:p>
        </p:txBody>
      </p:sp>
    </p:spTree>
    <p:extLst>
      <p:ext uri="{BB962C8B-B14F-4D97-AF65-F5344CB8AC3E}">
        <p14:creationId xmlns:p14="http://schemas.microsoft.com/office/powerpoint/2010/main" val="15167573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a:t>
            </a:r>
            <a:r>
              <a:rPr lang="en-US" baseline="0" dirty="0"/>
              <a:t> of the most relevant aspects of the design is the lattice node rigid body modeling. In this picture of one of the manufactured prototypes, it can be seen two different approached to manufacture the rigid node.</a:t>
            </a:r>
          </a:p>
          <a:p>
            <a:endParaRPr lang="en-US" baseline="0" dirty="0"/>
          </a:p>
          <a:p>
            <a:r>
              <a:rPr lang="en-US" baseline="0" dirty="0"/>
              <a:t>In the computational model, this part is modeled through the addition of an additional rigid part called </a:t>
            </a:r>
            <a:r>
              <a:rPr lang="en-US" baseline="0" dirty="0" err="1"/>
              <a:t>tyre</a:t>
            </a:r>
            <a:r>
              <a:rPr lang="en-US" baseline="0" dirty="0"/>
              <a:t> that adds stiffness.</a:t>
            </a:r>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t>12</a:t>
            </a:fld>
            <a:endParaRPr lang="de-CH"/>
          </a:p>
        </p:txBody>
      </p:sp>
    </p:spTree>
    <p:extLst>
      <p:ext uri="{BB962C8B-B14F-4D97-AF65-F5344CB8AC3E}">
        <p14:creationId xmlns:p14="http://schemas.microsoft.com/office/powerpoint/2010/main" val="15167573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aspect of the design is</a:t>
            </a:r>
            <a:r>
              <a:rPr lang="en-US" baseline="0" dirty="0"/>
              <a:t> the connection between the chiral structure to the wing-box skin. </a:t>
            </a:r>
          </a:p>
          <a:p>
            <a:endParaRPr lang="en-US" baseline="0" dirty="0"/>
          </a:p>
          <a:p>
            <a:r>
              <a:rPr lang="en-US" baseline="0" dirty="0"/>
              <a:t>Through this connection, loads are transmitted to the lattice structure.</a:t>
            </a:r>
          </a:p>
          <a:p>
            <a:endParaRPr lang="en-US" baseline="0" dirty="0"/>
          </a:p>
          <a:p>
            <a:r>
              <a:rPr lang="en-US" dirty="0"/>
              <a:t>These</a:t>
            </a:r>
            <a:r>
              <a:rPr lang="en-US" baseline="0" dirty="0"/>
              <a:t> kind of connection leaves free two degrees of freedom:</a:t>
            </a:r>
          </a:p>
          <a:p>
            <a:endParaRPr lang="en-US" baseline="0" dirty="0"/>
          </a:p>
          <a:p>
            <a:pPr marL="628650" lvl="1" indent="-171450">
              <a:buFont typeface="Arial" panose="020B0604020202020204" pitchFamily="34" charset="0"/>
              <a:buChar char="•"/>
            </a:pPr>
            <a:r>
              <a:rPr lang="en-US" baseline="0" dirty="0"/>
              <a:t>The rotation of the chiral nodes around its axis, and, optionally…</a:t>
            </a:r>
          </a:p>
          <a:p>
            <a:pPr marL="628650" lvl="1" indent="-171450">
              <a:buFont typeface="Arial" panose="020B0604020202020204" pitchFamily="34" charset="0"/>
              <a:buChar char="•"/>
            </a:pPr>
            <a:r>
              <a:rPr lang="en-US" baseline="0" dirty="0"/>
              <a:t>The translation of the chiral nodes parallel to the skin</a:t>
            </a:r>
          </a:p>
          <a:p>
            <a:pPr marL="628650" lvl="1" indent="-171450">
              <a:buFont typeface="Arial" panose="020B0604020202020204" pitchFamily="34" charset="0"/>
              <a:buChar char="•"/>
            </a:pPr>
            <a:endParaRPr lang="en-US" baseline="0" dirty="0"/>
          </a:p>
          <a:p>
            <a:pPr marL="0" lvl="0" indent="0">
              <a:buFont typeface="Arial" panose="020B0604020202020204" pitchFamily="34" charset="0"/>
              <a:buNone/>
            </a:pPr>
            <a:r>
              <a:rPr lang="en-US" dirty="0"/>
              <a:t>Now</a:t>
            </a:r>
            <a:r>
              <a:rPr lang="en-US" baseline="0" dirty="0"/>
              <a:t>, the results of the simulations carried out with the computational model are presented </a:t>
            </a:r>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t>13</a:t>
            </a:fld>
            <a:endParaRPr lang="de-CH"/>
          </a:p>
        </p:txBody>
      </p:sp>
    </p:spTree>
    <p:extLst>
      <p:ext uri="{BB962C8B-B14F-4D97-AF65-F5344CB8AC3E}">
        <p14:creationId xmlns:p14="http://schemas.microsoft.com/office/powerpoint/2010/main" val="15167573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t>14</a:t>
            </a:fld>
            <a:endParaRPr lang="de-CH"/>
          </a:p>
        </p:txBody>
      </p:sp>
    </p:spTree>
    <p:extLst>
      <p:ext uri="{BB962C8B-B14F-4D97-AF65-F5344CB8AC3E}">
        <p14:creationId xmlns:p14="http://schemas.microsoft.com/office/powerpoint/2010/main" val="15167573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t>15</a:t>
            </a:fld>
            <a:endParaRPr lang="de-CH"/>
          </a:p>
        </p:txBody>
      </p:sp>
    </p:spTree>
    <p:extLst>
      <p:ext uri="{BB962C8B-B14F-4D97-AF65-F5344CB8AC3E}">
        <p14:creationId xmlns:p14="http://schemas.microsoft.com/office/powerpoint/2010/main" val="15167573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a:t>
            </a:r>
            <a:r>
              <a:rPr lang="en-US" baseline="0" dirty="0"/>
              <a:t> general response is characterized as shown in this slide. </a:t>
            </a:r>
          </a:p>
          <a:p>
            <a:endParaRPr lang="en-US" baseline="0" dirty="0"/>
          </a:p>
          <a:p>
            <a:pPr marL="628650" lvl="1" indent="-171450">
              <a:buFont typeface="Arial" panose="020B0604020202020204" pitchFamily="34" charset="0"/>
              <a:buChar char="•"/>
            </a:pPr>
            <a:r>
              <a:rPr lang="en-US" baseline="0" dirty="0"/>
              <a:t>For initial increments of load, buckling appears at the tip of the wing-box</a:t>
            </a:r>
          </a:p>
          <a:p>
            <a:pPr marL="628650" lvl="1" indent="-171450">
              <a:buFont typeface="Arial" panose="020B0604020202020204" pitchFamily="34" charset="0"/>
              <a:buChar char="•"/>
            </a:pPr>
            <a:r>
              <a:rPr lang="en-US" baseline="0" dirty="0"/>
              <a:t>Then, at certain moment, the buckling limit is achieved for some of the ligaments located at the root. This occurrence of elastic instabilities in this ligaments causes the sudden twist adaptation of the wing-box.</a:t>
            </a:r>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t>16</a:t>
            </a:fld>
            <a:endParaRPr lang="de-CH"/>
          </a:p>
        </p:txBody>
      </p:sp>
    </p:spTree>
    <p:extLst>
      <p:ext uri="{BB962C8B-B14F-4D97-AF65-F5344CB8AC3E}">
        <p14:creationId xmlns:p14="http://schemas.microsoft.com/office/powerpoint/2010/main" val="15167573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t>17</a:t>
            </a:fld>
            <a:endParaRPr lang="de-CH"/>
          </a:p>
        </p:txBody>
      </p:sp>
    </p:spTree>
    <p:extLst>
      <p:ext uri="{BB962C8B-B14F-4D97-AF65-F5344CB8AC3E}">
        <p14:creationId xmlns:p14="http://schemas.microsoft.com/office/powerpoint/2010/main" val="15167573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t>18</a:t>
            </a:fld>
            <a:endParaRPr lang="de-CH"/>
          </a:p>
        </p:txBody>
      </p:sp>
    </p:spTree>
    <p:extLst>
      <p:ext uri="{BB962C8B-B14F-4D97-AF65-F5344CB8AC3E}">
        <p14:creationId xmlns:p14="http://schemas.microsoft.com/office/powerpoint/2010/main" val="15167573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t>19</a:t>
            </a:fld>
            <a:endParaRPr lang="de-CH"/>
          </a:p>
        </p:txBody>
      </p:sp>
    </p:spTree>
    <p:extLst>
      <p:ext uri="{BB962C8B-B14F-4D97-AF65-F5344CB8AC3E}">
        <p14:creationId xmlns:p14="http://schemas.microsoft.com/office/powerpoint/2010/main" val="15167573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The concept presented</a:t>
            </a:r>
            <a:r>
              <a:rPr lang="en-US" baseline="0" dirty="0"/>
              <a:t> in this work proposes a new technology of wing twist1 morphing</a:t>
            </a:r>
            <a:endParaRPr lang="en-US" dirty="0"/>
          </a:p>
          <a:p>
            <a:pPr marL="171450" indent="-171450">
              <a:buFontTx/>
              <a:buChar char="-"/>
            </a:pPr>
            <a:endParaRPr lang="en-US" dirty="0"/>
          </a:p>
          <a:p>
            <a:pPr marL="171450" indent="-171450">
              <a:buFontTx/>
              <a:buChar char="-"/>
            </a:pPr>
            <a:r>
              <a:rPr lang="en-US" dirty="0"/>
              <a:t>Suc</a:t>
            </a:r>
            <a:r>
              <a:rPr lang="en-US" baseline="0" dirty="0"/>
              <a:t>h a wing capacity may </a:t>
            </a:r>
            <a:r>
              <a:rPr lang="en-US" dirty="0"/>
              <a:t>become</a:t>
            </a:r>
            <a:r>
              <a:rPr lang="en-US" baseline="0" dirty="0"/>
              <a:t> suitable for applications such as gust alleviation, in which a quick change of the lift distribution is needed</a:t>
            </a:r>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t>2</a:t>
            </a:fld>
            <a:endParaRPr lang="de-CH"/>
          </a:p>
        </p:txBody>
      </p:sp>
    </p:spTree>
    <p:extLst>
      <p:ext uri="{BB962C8B-B14F-4D97-AF65-F5344CB8AC3E}">
        <p14:creationId xmlns:p14="http://schemas.microsoft.com/office/powerpoint/2010/main" val="151675733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t>20</a:t>
            </a:fld>
            <a:endParaRPr lang="de-CH"/>
          </a:p>
        </p:txBody>
      </p:sp>
    </p:spTree>
    <p:extLst>
      <p:ext uri="{BB962C8B-B14F-4D97-AF65-F5344CB8AC3E}">
        <p14:creationId xmlns:p14="http://schemas.microsoft.com/office/powerpoint/2010/main" val="15167573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t>21</a:t>
            </a:fld>
            <a:endParaRPr lang="de-CH"/>
          </a:p>
        </p:txBody>
      </p:sp>
    </p:spTree>
    <p:extLst>
      <p:ext uri="{BB962C8B-B14F-4D97-AF65-F5344CB8AC3E}">
        <p14:creationId xmlns:p14="http://schemas.microsoft.com/office/powerpoint/2010/main" val="15167573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t>22</a:t>
            </a:fld>
            <a:endParaRPr lang="de-CH"/>
          </a:p>
        </p:txBody>
      </p:sp>
    </p:spTree>
    <p:extLst>
      <p:ext uri="{BB962C8B-B14F-4D97-AF65-F5344CB8AC3E}">
        <p14:creationId xmlns:p14="http://schemas.microsoft.com/office/powerpoint/2010/main" val="15167573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t>23</a:t>
            </a:fld>
            <a:endParaRPr lang="de-CH"/>
          </a:p>
        </p:txBody>
      </p:sp>
    </p:spTree>
    <p:extLst>
      <p:ext uri="{BB962C8B-B14F-4D97-AF65-F5344CB8AC3E}">
        <p14:creationId xmlns:p14="http://schemas.microsoft.com/office/powerpoint/2010/main" val="151675733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t>24</a:t>
            </a:fld>
            <a:endParaRPr lang="de-CH"/>
          </a:p>
        </p:txBody>
      </p:sp>
    </p:spTree>
    <p:extLst>
      <p:ext uri="{BB962C8B-B14F-4D97-AF65-F5344CB8AC3E}">
        <p14:creationId xmlns:p14="http://schemas.microsoft.com/office/powerpoint/2010/main" val="151675733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t>25</a:t>
            </a:fld>
            <a:endParaRPr lang="de-CH"/>
          </a:p>
        </p:txBody>
      </p:sp>
    </p:spTree>
    <p:extLst>
      <p:ext uri="{BB962C8B-B14F-4D97-AF65-F5344CB8AC3E}">
        <p14:creationId xmlns:p14="http://schemas.microsoft.com/office/powerpoint/2010/main" val="15167573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t>3</a:t>
            </a:fld>
            <a:endParaRPr lang="de-CH"/>
          </a:p>
        </p:txBody>
      </p:sp>
    </p:spTree>
    <p:extLst>
      <p:ext uri="{BB962C8B-B14F-4D97-AF65-F5344CB8AC3E}">
        <p14:creationId xmlns:p14="http://schemas.microsoft.com/office/powerpoint/2010/main" val="15167573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err="1"/>
              <a:t>Working</a:t>
            </a:r>
            <a:r>
              <a:rPr lang="es-ES" dirty="0"/>
              <a:t> </a:t>
            </a:r>
            <a:r>
              <a:rPr lang="es-ES" dirty="0" err="1"/>
              <a:t>principle</a:t>
            </a:r>
            <a:endParaRPr lang="es-ES" dirty="0"/>
          </a:p>
          <a:p>
            <a:r>
              <a:rPr lang="en-US" dirty="0"/>
              <a:t>- The variable shear stiffness G2t2 that is required for the activation of the adaptive web can in principle be achieved by changing either the web’s shear modulus or its thickness. </a:t>
            </a:r>
          </a:p>
          <a:p>
            <a:r>
              <a:rPr lang="en-US" dirty="0"/>
              <a:t>	</a:t>
            </a:r>
          </a:p>
          <a:p>
            <a:r>
              <a:rPr lang="en-US" dirty="0"/>
              <a:t>- The change in shear stiffness of the adaptive web leads to a shift of the shear center position and thus to a non-zero twist of the profile.</a:t>
            </a:r>
          </a:p>
          <a:p>
            <a:endParaRPr lang="en-US" dirty="0"/>
          </a:p>
          <a:p>
            <a:r>
              <a:rPr lang="en-US" dirty="0"/>
              <a:t> Different</a:t>
            </a:r>
            <a:r>
              <a:rPr lang="en-US" baseline="0" dirty="0"/>
              <a:t> methods have been already presented to achieve a variable stiffness web.</a:t>
            </a:r>
          </a:p>
          <a:p>
            <a:endParaRPr lang="en-US" dirty="0"/>
          </a:p>
          <a:p>
            <a:r>
              <a:rPr lang="en-US" dirty="0"/>
              <a:t>Case</a:t>
            </a:r>
            <a:r>
              <a:rPr lang="en-US" baseline="0" dirty="0"/>
              <a:t> 1-Raither:  - ACTIVE</a:t>
            </a:r>
          </a:p>
          <a:p>
            <a:r>
              <a:rPr lang="en-US" dirty="0"/>
              <a:t>An implementation based on the variation of the elastic modulus of a polymer web due to changes in temperature is investigated.</a:t>
            </a:r>
          </a:p>
          <a:p>
            <a:endParaRPr lang="es-ES" dirty="0"/>
          </a:p>
          <a:p>
            <a:r>
              <a:rPr lang="es-ES" dirty="0"/>
              <a:t>Case 2-</a:t>
            </a:r>
            <a:r>
              <a:rPr lang="es-ES" baseline="0" dirty="0"/>
              <a:t>Runkel: - PASSIVE</a:t>
            </a:r>
          </a:p>
          <a:p>
            <a:r>
              <a:rPr lang="en-US" baseline="0" dirty="0"/>
              <a:t>A particular material anisotropy by varying </a:t>
            </a:r>
            <a:r>
              <a:rPr lang="en-US" baseline="0" dirty="0" err="1"/>
              <a:t>fibre</a:t>
            </a:r>
            <a:r>
              <a:rPr lang="en-US" baseline="0" dirty="0"/>
              <a:t> orientation and thickness of the component is introduced.</a:t>
            </a:r>
            <a:endParaRPr lang="es-ES" baseline="0" dirty="0"/>
          </a:p>
          <a:p>
            <a:endParaRPr lang="en-US" dirty="0"/>
          </a:p>
          <a:p>
            <a:r>
              <a:rPr lang="en-US" dirty="0"/>
              <a:t>Case</a:t>
            </a:r>
            <a:r>
              <a:rPr lang="en-US" baseline="0" dirty="0"/>
              <a:t> 3-Chiral:</a:t>
            </a:r>
          </a:p>
          <a:p>
            <a:r>
              <a:rPr lang="en-GB" dirty="0"/>
              <a:t>At a particular external load, the shear flow in the web exceeds the buckling limit, resulting in a drastic reduction of the effective shear modulus of this structural element</a:t>
            </a:r>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t>4</a:t>
            </a:fld>
            <a:endParaRPr lang="de-CH"/>
          </a:p>
        </p:txBody>
      </p:sp>
    </p:spTree>
    <p:extLst>
      <p:ext uri="{BB962C8B-B14F-4D97-AF65-F5344CB8AC3E}">
        <p14:creationId xmlns:p14="http://schemas.microsoft.com/office/powerpoint/2010/main" val="15167573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Why</a:t>
            </a:r>
            <a:r>
              <a:rPr lang="en-US" baseline="0" dirty="0"/>
              <a:t> to use the chiral structure?</a:t>
            </a:r>
          </a:p>
          <a:p>
            <a:pPr marL="628650" lvl="1" indent="-171450">
              <a:buFontTx/>
              <a:buChar char="-"/>
            </a:pPr>
            <a:r>
              <a:rPr lang="en-US" baseline="0" dirty="0"/>
              <a:t>The term “chiral” refers to its distribution in space, being distinguishable from their mirror image.</a:t>
            </a:r>
          </a:p>
          <a:p>
            <a:pPr marL="628650" lvl="1" indent="-171450">
              <a:buFontTx/>
              <a:buChar char="-"/>
            </a:pPr>
            <a:r>
              <a:rPr lang="en-US" baseline="0" dirty="0"/>
              <a:t>Negative Poisson ratio, shear modulus </a:t>
            </a:r>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t>5</a:t>
            </a:fld>
            <a:endParaRPr lang="de-CH"/>
          </a:p>
        </p:txBody>
      </p:sp>
    </p:spTree>
    <p:extLst>
      <p:ext uri="{BB962C8B-B14F-4D97-AF65-F5344CB8AC3E}">
        <p14:creationId xmlns:p14="http://schemas.microsoft.com/office/powerpoint/2010/main" val="15167573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 analytical</a:t>
            </a:r>
            <a:r>
              <a:rPr lang="en-US" baseline="0" dirty="0"/>
              <a:t> model, the wing-box is modeled like a beam possessing variable stiffness properties in one of the webs.</a:t>
            </a:r>
          </a:p>
          <a:p>
            <a:endParaRPr lang="en-US" baseline="0" dirty="0"/>
          </a:p>
          <a:p>
            <a:r>
              <a:rPr lang="en-US" baseline="0" dirty="0"/>
              <a:t>The following mechanical properties can be obtained using the equations described here…</a:t>
            </a:r>
          </a:p>
          <a:p>
            <a:endParaRPr lang="en-US" baseline="0" dirty="0"/>
          </a:p>
          <a:p>
            <a:r>
              <a:rPr lang="en-US" baseline="0" dirty="0"/>
              <a:t>This two (point to bending and twist) provide information of the flexural and torsional compliances that are evaluated for…. (go to next slide)</a:t>
            </a:r>
          </a:p>
        </p:txBody>
      </p:sp>
      <p:sp>
        <p:nvSpPr>
          <p:cNvPr id="4" name="Slide Number Placeholder 3"/>
          <p:cNvSpPr>
            <a:spLocks noGrp="1"/>
          </p:cNvSpPr>
          <p:nvPr>
            <p:ph type="sldNum" sz="quarter" idx="10"/>
          </p:nvPr>
        </p:nvSpPr>
        <p:spPr/>
        <p:txBody>
          <a:bodyPr/>
          <a:lstStyle/>
          <a:p>
            <a:fld id="{A51C0C35-A9A2-4EFD-9BAF-1E52E29E03D1}" type="slidenum">
              <a:rPr lang="de-CH" smtClean="0"/>
              <a:t>6</a:t>
            </a:fld>
            <a:endParaRPr lang="de-CH"/>
          </a:p>
        </p:txBody>
      </p:sp>
    </p:spTree>
    <p:extLst>
      <p:ext uri="{BB962C8B-B14F-4D97-AF65-F5344CB8AC3E}">
        <p14:creationId xmlns:p14="http://schemas.microsoft.com/office/powerpoint/2010/main" val="15167573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t>7</a:t>
            </a:fld>
            <a:endParaRPr lang="de-CH"/>
          </a:p>
        </p:txBody>
      </p:sp>
    </p:spTree>
    <p:extLst>
      <p:ext uri="{BB962C8B-B14F-4D97-AF65-F5344CB8AC3E}">
        <p14:creationId xmlns:p14="http://schemas.microsoft.com/office/powerpoint/2010/main" val="15167573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a:t>
            </a:r>
            <a:r>
              <a:rPr lang="en-US" baseline="0" dirty="0"/>
              <a:t> previous slide) </a:t>
            </a:r>
            <a:r>
              <a:rPr lang="en-US" dirty="0"/>
              <a:t>… a</a:t>
            </a:r>
            <a:r>
              <a:rPr lang="en-US" baseline="0" dirty="0"/>
              <a:t> range of stiffness ratio.</a:t>
            </a:r>
          </a:p>
          <a:p>
            <a:endParaRPr lang="en-US" baseline="0" dirty="0"/>
          </a:p>
          <a:p>
            <a:r>
              <a:rPr lang="en-US" baseline="0" dirty="0"/>
              <a:t>The plot shows how the torsional compliance is much more affected by changes in the stiffness of the adaptive web than the flexural compliance.</a:t>
            </a:r>
          </a:p>
          <a:p>
            <a:endParaRPr lang="en-US" baseline="0" dirty="0"/>
          </a:p>
          <a:p>
            <a:r>
              <a:rPr lang="en-US" baseline="0" dirty="0"/>
              <a:t>After the mechanism activation, it is expected to see a variation in shear stiffness of this magnitude (point graph) and this plot is telling us that the consequent bending adaptation is going to be neglectable in comparison with the twist adaptation.</a:t>
            </a:r>
          </a:p>
          <a:p>
            <a:endParaRPr lang="en-US" baseline="0" dirty="0"/>
          </a:p>
          <a:p>
            <a:r>
              <a:rPr lang="en-US" baseline="0" dirty="0"/>
              <a:t>Now, the computational model is explained… (go to next slide)</a:t>
            </a:r>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t>8</a:t>
            </a:fld>
            <a:endParaRPr lang="de-CH"/>
          </a:p>
        </p:txBody>
      </p:sp>
    </p:spTree>
    <p:extLst>
      <p:ext uri="{BB962C8B-B14F-4D97-AF65-F5344CB8AC3E}">
        <p14:creationId xmlns:p14="http://schemas.microsoft.com/office/powerpoint/2010/main" val="15167573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computational</a:t>
            </a:r>
            <a:r>
              <a:rPr lang="en-US" baseline="0" dirty="0"/>
              <a:t> model is characterized for the following parts…</a:t>
            </a:r>
          </a:p>
          <a:p>
            <a:endParaRPr lang="en-US" baseline="0" dirty="0"/>
          </a:p>
          <a:p>
            <a:r>
              <a:rPr lang="en-US" dirty="0"/>
              <a:t>The</a:t>
            </a:r>
            <a:r>
              <a:rPr lang="en-US" baseline="0" dirty="0"/>
              <a:t> model is built using python scripting and a program is written that automatically executes a number of simulations for a range of parameters</a:t>
            </a:r>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t>9</a:t>
            </a:fld>
            <a:endParaRPr lang="de-CH"/>
          </a:p>
        </p:txBody>
      </p:sp>
    </p:spTree>
    <p:extLst>
      <p:ext uri="{BB962C8B-B14F-4D97-AF65-F5344CB8AC3E}">
        <p14:creationId xmlns:p14="http://schemas.microsoft.com/office/powerpoint/2010/main" val="151675733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ti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5.tif"/><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folie A CMASLab 1">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a:extLst>
              <a:ext uri="{28A0092B-C50C-407E-A947-70E740481C1C}">
                <a14:useLocalDpi xmlns:a14="http://schemas.microsoft.com/office/drawing/2010/main" val="0"/>
              </a:ext>
            </a:extLst>
          </a:blip>
          <a:srcRect t="30078" b="36519"/>
          <a:stretch/>
        </p:blipFill>
        <p:spPr>
          <a:xfrm>
            <a:off x="431629" y="620714"/>
            <a:ext cx="11323637" cy="2836861"/>
          </a:xfrm>
          <a:prstGeom prst="rect">
            <a:avLst/>
          </a:prstGeom>
        </p:spPr>
      </p:pic>
      <p:sp>
        <p:nvSpPr>
          <p:cNvPr id="3" name="Untertitel 2"/>
          <p:cNvSpPr>
            <a:spLocks noGrp="1"/>
          </p:cNvSpPr>
          <p:nvPr>
            <p:ph type="subTitle" idx="1"/>
          </p:nvPr>
        </p:nvSpPr>
        <p:spPr>
          <a:xfrm>
            <a:off x="431632" y="4563876"/>
            <a:ext cx="11323975" cy="1673412"/>
          </a:xfrm>
          <a:solidFill>
            <a:schemeClr val="accent4"/>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de-DE" dirty="0"/>
          </a:p>
        </p:txBody>
      </p:sp>
      <p:sp>
        <p:nvSpPr>
          <p:cNvPr id="4" name="Datumsplatzhalter 3"/>
          <p:cNvSpPr>
            <a:spLocks noGrp="1"/>
          </p:cNvSpPr>
          <p:nvPr>
            <p:ph type="dt" sz="half" idx="10"/>
          </p:nvPr>
        </p:nvSpPr>
        <p:spPr/>
        <p:txBody>
          <a:bodyPr/>
          <a:lstStyle/>
          <a:p>
            <a:fld id="{92BF4FBE-0522-49A2-A01E-13F521B4C0B7}" type="datetime1">
              <a:rPr lang="de-DE" smtClean="0"/>
              <a:t>30.08.2017</a:t>
            </a:fld>
            <a:endParaRPr lang="de-DE"/>
          </a:p>
        </p:txBody>
      </p:sp>
      <p:sp>
        <p:nvSpPr>
          <p:cNvPr id="5" name="Fußzeilenplatzhalter 4"/>
          <p:cNvSpPr>
            <a:spLocks noGrp="1"/>
          </p:cNvSpPr>
          <p:nvPr>
            <p:ph type="ftr" sz="quarter" idx="11"/>
          </p:nvPr>
        </p:nvSpPr>
        <p:spPr/>
        <p:txBody>
          <a:bodyPr/>
          <a:lstStyle/>
          <a:p>
            <a:r>
              <a:rPr lang="de-DE"/>
              <a:t>((Vorname Nachname))</a:t>
            </a:r>
          </a:p>
        </p:txBody>
      </p:sp>
      <p:sp>
        <p:nvSpPr>
          <p:cNvPr id="6" name="Foliennummernplatzhalter 5"/>
          <p:cNvSpPr>
            <a:spLocks noGrp="1"/>
          </p:cNvSpPr>
          <p:nvPr>
            <p:ph type="sldNum" sz="quarter" idx="12"/>
          </p:nvPr>
        </p:nvSpPr>
        <p:spPr/>
        <p:txBody>
          <a:bodyPr/>
          <a:lstStyle/>
          <a:p>
            <a:fld id="{6C6AE60A-B69C-4790-82F7-3882EDF23186}" type="slidenum">
              <a:rPr lang="de-DE" smtClean="0"/>
              <a:t>‹#›</a:t>
            </a:fld>
            <a:endParaRPr lang="de-DE"/>
          </a:p>
        </p:txBody>
      </p:sp>
      <p:sp>
        <p:nvSpPr>
          <p:cNvPr id="2" name="Titel 1"/>
          <p:cNvSpPr>
            <a:spLocks noGrp="1"/>
          </p:cNvSpPr>
          <p:nvPr>
            <p:ph type="ctrTitle"/>
          </p:nvPr>
        </p:nvSpPr>
        <p:spPr>
          <a:xfrm>
            <a:off x="431632" y="3429000"/>
            <a:ext cx="11323975" cy="1152128"/>
          </a:xfrm>
          <a:solidFill>
            <a:schemeClr val="accent4"/>
          </a:solidFill>
        </p:spPr>
        <p:txBody>
          <a:bodyPr wrap="square" lIns="144000" tIns="72000" anchor="t" anchorCtr="0"/>
          <a:lstStyle>
            <a:lvl1pPr>
              <a:lnSpc>
                <a:spcPct val="100000"/>
              </a:lnSpc>
              <a:spcBef>
                <a:spcPts val="0"/>
              </a:spcBef>
              <a:defRPr sz="3200">
                <a:solidFill>
                  <a:schemeClr val="bg1"/>
                </a:solidFill>
              </a:defRPr>
            </a:lvl1pPr>
          </a:lstStyle>
          <a:p>
            <a:r>
              <a:rPr lang="en-US"/>
              <a:t>Click to edit Master title style</a:t>
            </a:r>
            <a:endParaRPr lang="de-DE" dirty="0"/>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559244" y="1037894"/>
            <a:ext cx="2688750" cy="2002500"/>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4207126574"/>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Kapitelauftakt B">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431632" y="612001"/>
            <a:ext cx="11323975" cy="5616575"/>
          </a:xfrm>
          <a:solidFill>
            <a:schemeClr val="tx1"/>
          </a:solidFill>
        </p:spPr>
        <p:txBody>
          <a:bodyPr lIns="144000" tIns="450000" bIns="0" anchor="t" anchorCtr="0"/>
          <a:lstStyle>
            <a:lvl1pPr>
              <a:lnSpc>
                <a:spcPct val="113000"/>
              </a:lnSpc>
              <a:defRPr sz="3200">
                <a:solidFill>
                  <a:schemeClr val="bg1"/>
                </a:solidFill>
              </a:defRPr>
            </a:lvl1pPr>
          </a:lstStyle>
          <a:p>
            <a:r>
              <a:rPr lang="de-DE" dirty="0"/>
              <a:t>Titel und Hintergrundfarbe bearbeiten</a:t>
            </a:r>
          </a:p>
        </p:txBody>
      </p:sp>
      <p:sp>
        <p:nvSpPr>
          <p:cNvPr id="3" name="Datumsplatzhalter 2"/>
          <p:cNvSpPr>
            <a:spLocks noGrp="1"/>
          </p:cNvSpPr>
          <p:nvPr>
            <p:ph type="dt" sz="half" idx="10"/>
          </p:nvPr>
        </p:nvSpPr>
        <p:spPr/>
        <p:txBody>
          <a:bodyPr/>
          <a:lstStyle/>
          <a:p>
            <a:fld id="{681F6098-E9E1-42B4-9C80-2F52B9453439}" type="datetime1">
              <a:rPr lang="de-DE" smtClean="0"/>
              <a:t>30.08.2017</a:t>
            </a:fld>
            <a:endParaRPr lang="de-DE"/>
          </a:p>
        </p:txBody>
      </p:sp>
      <p:sp>
        <p:nvSpPr>
          <p:cNvPr id="4" name="Fußzeilenplatzhalter 3"/>
          <p:cNvSpPr>
            <a:spLocks noGrp="1"/>
          </p:cNvSpPr>
          <p:nvPr>
            <p:ph type="ftr" sz="quarter" idx="11"/>
          </p:nvPr>
        </p:nvSpPr>
        <p:spPr/>
        <p:txBody>
          <a:bodyPr/>
          <a:lstStyle/>
          <a:p>
            <a:r>
              <a:rPr lang="de-DE"/>
              <a:t>((Vorname Nachname))</a:t>
            </a:r>
          </a:p>
        </p:txBody>
      </p:sp>
      <p:sp>
        <p:nvSpPr>
          <p:cNvPr id="5" name="Foliennummernplatzhalter 4"/>
          <p:cNvSpPr>
            <a:spLocks noGrp="1"/>
          </p:cNvSpPr>
          <p:nvPr>
            <p:ph type="sldNum" sz="quarter" idx="12"/>
          </p:nvPr>
        </p:nvSpPr>
        <p:spPr/>
        <p:txBody>
          <a:bodyPr/>
          <a:lstStyle/>
          <a:p>
            <a:fld id="{6C6AE60A-B69C-4790-82F7-3882EDF23186}" type="slidenum">
              <a:rPr lang="de-DE" smtClean="0"/>
              <a:t>‹#›</a:t>
            </a:fld>
            <a:endParaRPr lang="de-DE"/>
          </a:p>
        </p:txBody>
      </p:sp>
    </p:spTree>
    <p:extLst>
      <p:ext uri="{BB962C8B-B14F-4D97-AF65-F5344CB8AC3E}">
        <p14:creationId xmlns:p14="http://schemas.microsoft.com/office/powerpoint/2010/main" val="748044121"/>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p:nvPr>
        </p:nvSpPr>
        <p:spPr>
          <a:xfrm>
            <a:off x="431632" y="4823306"/>
            <a:ext cx="11323975" cy="1013969"/>
          </a:xfrm>
          <a:solidFill>
            <a:schemeClr val="accent4"/>
          </a:solidFill>
        </p:spPr>
        <p:txBody>
          <a:bodyPr wrap="square" lIns="144000" tIns="108000" anchor="t" anchorCtr="0"/>
          <a:lstStyle>
            <a:lvl1pPr>
              <a:lnSpc>
                <a:spcPct val="100000"/>
              </a:lnSpc>
              <a:spcBef>
                <a:spcPts val="0"/>
              </a:spcBef>
              <a:defRPr sz="2800" baseline="0">
                <a:solidFill>
                  <a:schemeClr val="bg1"/>
                </a:solidFill>
              </a:defRPr>
            </a:lvl1pPr>
          </a:lstStyle>
          <a:p>
            <a:r>
              <a:rPr lang="en-US"/>
              <a:t>Click to edit Master title style</a:t>
            </a:r>
            <a:endParaRPr lang="de-DE" dirty="0"/>
          </a:p>
        </p:txBody>
      </p:sp>
      <p:sp>
        <p:nvSpPr>
          <p:cNvPr id="3" name="Untertitel 2"/>
          <p:cNvSpPr>
            <a:spLocks noGrp="1"/>
          </p:cNvSpPr>
          <p:nvPr>
            <p:ph type="subTitle" idx="1"/>
          </p:nvPr>
        </p:nvSpPr>
        <p:spPr>
          <a:xfrm>
            <a:off x="431632" y="5809754"/>
            <a:ext cx="11323975" cy="427535"/>
          </a:xfrm>
          <a:solidFill>
            <a:schemeClr val="accent4"/>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de-DE" dirty="0"/>
          </a:p>
        </p:txBody>
      </p:sp>
      <p:sp>
        <p:nvSpPr>
          <p:cNvPr id="4" name="Datumsplatzhalter 3"/>
          <p:cNvSpPr>
            <a:spLocks noGrp="1"/>
          </p:cNvSpPr>
          <p:nvPr>
            <p:ph type="dt" sz="half" idx="10"/>
          </p:nvPr>
        </p:nvSpPr>
        <p:spPr/>
        <p:txBody>
          <a:bodyPr/>
          <a:lstStyle/>
          <a:p>
            <a:fld id="{0E397BD4-0686-495C-8D8F-54DB8CB790DF}" type="datetime1">
              <a:rPr lang="de-DE" smtClean="0"/>
              <a:t>30.08.2017</a:t>
            </a:fld>
            <a:endParaRPr lang="de-DE"/>
          </a:p>
        </p:txBody>
      </p:sp>
      <p:sp>
        <p:nvSpPr>
          <p:cNvPr id="5" name="Fußzeilenplatzhalter 4"/>
          <p:cNvSpPr>
            <a:spLocks noGrp="1"/>
          </p:cNvSpPr>
          <p:nvPr>
            <p:ph type="ftr" sz="quarter" idx="11"/>
          </p:nvPr>
        </p:nvSpPr>
        <p:spPr/>
        <p:txBody>
          <a:bodyPr/>
          <a:lstStyle/>
          <a:p>
            <a:r>
              <a:rPr lang="de-DE"/>
              <a:t>((Vorname Nachname))</a:t>
            </a:r>
          </a:p>
        </p:txBody>
      </p:sp>
      <p:sp>
        <p:nvSpPr>
          <p:cNvPr id="6" name="Foliennummernplatzhalter 5"/>
          <p:cNvSpPr>
            <a:spLocks noGrp="1"/>
          </p:cNvSpPr>
          <p:nvPr>
            <p:ph type="sldNum" sz="quarter" idx="12"/>
          </p:nvPr>
        </p:nvSpPr>
        <p:spPr/>
        <p:txBody>
          <a:bodyPr/>
          <a:lstStyle/>
          <a:p>
            <a:fld id="{6C6AE60A-B69C-4790-82F7-3882EDF23186}" type="slidenum">
              <a:rPr lang="de-DE" smtClean="0"/>
              <a:t>‹#›</a:t>
            </a:fld>
            <a:endParaRPr lang="de-DE"/>
          </a:p>
        </p:txBody>
      </p:sp>
      <p:sp>
        <p:nvSpPr>
          <p:cNvPr id="10" name="Bildplatzhalter 9"/>
          <p:cNvSpPr>
            <a:spLocks noGrp="1"/>
          </p:cNvSpPr>
          <p:nvPr>
            <p:ph type="pic" sz="quarter" idx="13"/>
          </p:nvPr>
        </p:nvSpPr>
        <p:spPr>
          <a:xfrm>
            <a:off x="431632" y="620713"/>
            <a:ext cx="11323975" cy="4204512"/>
          </a:xfrm>
          <a:noFill/>
        </p:spPr>
        <p:txBody>
          <a:bodyPr/>
          <a:lstStyle>
            <a:lvl1pPr marL="0" indent="0">
              <a:buNone/>
              <a:defRPr/>
            </a:lvl1pPr>
          </a:lstStyle>
          <a:p>
            <a:r>
              <a:rPr lang="en-US"/>
              <a:t>Click icon to add picture</a:t>
            </a:r>
            <a:endParaRPr lang="de-CH" dirty="0"/>
          </a:p>
        </p:txBody>
      </p:sp>
    </p:spTree>
    <p:extLst>
      <p:ext uri="{BB962C8B-B14F-4D97-AF65-F5344CB8AC3E}">
        <p14:creationId xmlns:p14="http://schemas.microsoft.com/office/powerpoint/2010/main" val="826009964"/>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p:nvPr>
        </p:nvSpPr>
        <p:spPr>
          <a:xfrm>
            <a:off x="431632" y="4823306"/>
            <a:ext cx="11323975"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US"/>
              <a:t>Click to edit Master title style</a:t>
            </a:r>
            <a:endParaRPr lang="de-DE" dirty="0"/>
          </a:p>
        </p:txBody>
      </p:sp>
      <p:sp>
        <p:nvSpPr>
          <p:cNvPr id="3" name="Untertitel 2"/>
          <p:cNvSpPr>
            <a:spLocks noGrp="1"/>
          </p:cNvSpPr>
          <p:nvPr>
            <p:ph type="subTitle" idx="1"/>
          </p:nvPr>
        </p:nvSpPr>
        <p:spPr>
          <a:xfrm>
            <a:off x="431632" y="5809754"/>
            <a:ext cx="11323975"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de-DE" dirty="0"/>
          </a:p>
        </p:txBody>
      </p:sp>
      <p:sp>
        <p:nvSpPr>
          <p:cNvPr id="4" name="Datumsplatzhalter 3"/>
          <p:cNvSpPr>
            <a:spLocks noGrp="1"/>
          </p:cNvSpPr>
          <p:nvPr>
            <p:ph type="dt" sz="half" idx="10"/>
          </p:nvPr>
        </p:nvSpPr>
        <p:spPr/>
        <p:txBody>
          <a:bodyPr/>
          <a:lstStyle/>
          <a:p>
            <a:fld id="{0E397BD4-0686-495C-8D8F-54DB8CB790DF}" type="datetime1">
              <a:rPr lang="de-DE" smtClean="0"/>
              <a:t>30.08.2017</a:t>
            </a:fld>
            <a:endParaRPr lang="de-DE"/>
          </a:p>
        </p:txBody>
      </p:sp>
      <p:sp>
        <p:nvSpPr>
          <p:cNvPr id="5" name="Fußzeilenplatzhalter 4"/>
          <p:cNvSpPr>
            <a:spLocks noGrp="1"/>
          </p:cNvSpPr>
          <p:nvPr>
            <p:ph type="ftr" sz="quarter" idx="11"/>
          </p:nvPr>
        </p:nvSpPr>
        <p:spPr/>
        <p:txBody>
          <a:bodyPr/>
          <a:lstStyle/>
          <a:p>
            <a:r>
              <a:rPr lang="de-DE"/>
              <a:t>((Vorname Nachname))</a:t>
            </a:r>
          </a:p>
        </p:txBody>
      </p:sp>
      <p:sp>
        <p:nvSpPr>
          <p:cNvPr id="6" name="Foliennummernplatzhalter 5"/>
          <p:cNvSpPr>
            <a:spLocks noGrp="1"/>
          </p:cNvSpPr>
          <p:nvPr>
            <p:ph type="sldNum" sz="quarter" idx="12"/>
          </p:nvPr>
        </p:nvSpPr>
        <p:spPr/>
        <p:txBody>
          <a:bodyPr/>
          <a:lstStyle/>
          <a:p>
            <a:fld id="{6C6AE60A-B69C-4790-82F7-3882EDF23186}" type="slidenum">
              <a:rPr lang="de-DE" smtClean="0"/>
              <a:t>‹#›</a:t>
            </a:fld>
            <a:endParaRPr lang="de-DE"/>
          </a:p>
        </p:txBody>
      </p:sp>
      <p:sp>
        <p:nvSpPr>
          <p:cNvPr id="10" name="Bildplatzhalter 9"/>
          <p:cNvSpPr>
            <a:spLocks noGrp="1"/>
          </p:cNvSpPr>
          <p:nvPr>
            <p:ph type="pic" sz="quarter" idx="13"/>
          </p:nvPr>
        </p:nvSpPr>
        <p:spPr>
          <a:xfrm>
            <a:off x="431632" y="620714"/>
            <a:ext cx="11323975" cy="4204513"/>
          </a:xfrm>
          <a:noFill/>
        </p:spPr>
        <p:txBody>
          <a:bodyPr/>
          <a:lstStyle>
            <a:lvl1pPr marL="0" indent="0">
              <a:buNone/>
              <a:defRPr/>
            </a:lvl1pPr>
          </a:lstStyle>
          <a:p>
            <a:r>
              <a:rPr lang="en-US"/>
              <a:t>Click icon to add picture</a:t>
            </a:r>
            <a:endParaRPr lang="de-CH" dirty="0"/>
          </a:p>
        </p:txBody>
      </p:sp>
    </p:spTree>
    <p:extLst>
      <p:ext uri="{BB962C8B-B14F-4D97-AF65-F5344CB8AC3E}">
        <p14:creationId xmlns:p14="http://schemas.microsoft.com/office/powerpoint/2010/main" val="149029171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CMASLab 1">
    <p:bg>
      <p:bgPr>
        <a:blipFill dpi="0" rotWithShape="1">
          <a:blip r:embed="rId2">
            <a:lum/>
          </a:blip>
          <a:srcRect/>
          <a:stretch>
            <a:fillRect t="-23000" b="-11000"/>
          </a:stretch>
        </a:blipFill>
        <a:effectLst/>
      </p:bgPr>
    </p:bg>
    <p:spTree>
      <p:nvGrpSpPr>
        <p:cNvPr id="1" name=""/>
        <p:cNvGrpSpPr/>
        <p:nvPr/>
      </p:nvGrpSpPr>
      <p:grpSpPr>
        <a:xfrm>
          <a:off x="0" y="0"/>
          <a:ext cx="0" cy="0"/>
          <a:chOff x="0" y="0"/>
          <a:chExt cx="0" cy="0"/>
        </a:xfrm>
      </p:grpSpPr>
      <p:sp>
        <p:nvSpPr>
          <p:cNvPr id="3" name="Untertitel 2"/>
          <p:cNvSpPr>
            <a:spLocks noGrp="1"/>
          </p:cNvSpPr>
          <p:nvPr>
            <p:ph type="subTitle" idx="1"/>
          </p:nvPr>
        </p:nvSpPr>
        <p:spPr>
          <a:xfrm>
            <a:off x="431631" y="620714"/>
            <a:ext cx="11323973" cy="465726"/>
          </a:xfrm>
          <a:solidFill>
            <a:schemeClr val="bg1"/>
          </a:solidFill>
          <a:ln>
            <a:noFill/>
          </a:ln>
        </p:spPr>
        <p:txBody>
          <a:bodyPr lIns="144000" tIns="108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de-DE" dirty="0"/>
          </a:p>
        </p:txBody>
      </p:sp>
      <p:grpSp>
        <p:nvGrpSpPr>
          <p:cNvPr id="6" name="Gruppieren 5"/>
          <p:cNvGrpSpPr/>
          <p:nvPr userDrawn="1"/>
        </p:nvGrpSpPr>
        <p:grpSpPr>
          <a:xfrm>
            <a:off x="190426" y="152401"/>
            <a:ext cx="11806387" cy="612775"/>
            <a:chOff x="142875" y="152400"/>
            <a:chExt cx="8858250" cy="612775"/>
          </a:xfrm>
          <a:solidFill>
            <a:schemeClr val="accent4"/>
          </a:solidFill>
        </p:grpSpPr>
        <p:sp>
          <p:nvSpPr>
            <p:cNvPr id="7" name="Rechteck 6"/>
            <p:cNvSpPr/>
            <p:nvPr userDrawn="1"/>
          </p:nvSpPr>
          <p:spPr>
            <a:xfrm>
              <a:off x="142875" y="152400"/>
              <a:ext cx="8858250" cy="46831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9" name="Rechteck 8"/>
            <p:cNvSpPr/>
            <p:nvPr userDrawn="1"/>
          </p:nvSpPr>
          <p:spPr>
            <a:xfrm>
              <a:off x="142875" y="597694"/>
              <a:ext cx="180975"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1" name="Rechteck 10"/>
            <p:cNvSpPr/>
            <p:nvPr userDrawn="1"/>
          </p:nvSpPr>
          <p:spPr>
            <a:xfrm>
              <a:off x="8820150" y="597693"/>
              <a:ext cx="180975"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pic>
          <p:nvPicPr>
            <p:cNvPr id="12" name="Bild 18" descr="g_eth_logo_kurz_neg_Schutzraum.eps"/>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24000" y="306000"/>
              <a:ext cx="783306" cy="170449"/>
            </a:xfrm>
            <a:prstGeom prst="rect">
              <a:avLst/>
            </a:prstGeom>
            <a:grpFill/>
            <a:ln>
              <a:noFill/>
            </a:ln>
          </p:spPr>
        </p:pic>
      </p:grpSp>
      <p:sp>
        <p:nvSpPr>
          <p:cNvPr id="2" name="Titel 1"/>
          <p:cNvSpPr>
            <a:spLocks noGrp="1"/>
          </p:cNvSpPr>
          <p:nvPr>
            <p:ph type="ctrTitle"/>
          </p:nvPr>
        </p:nvSpPr>
        <p:spPr>
          <a:xfrm>
            <a:off x="431632" y="1063255"/>
            <a:ext cx="11323974" cy="960809"/>
          </a:xfrm>
          <a:solidFill>
            <a:schemeClr val="bg1"/>
          </a:solidFill>
        </p:spPr>
        <p:txBody>
          <a:bodyPr wrap="square" lIns="144000" tIns="0" anchor="t" anchorCtr="0"/>
          <a:lstStyle>
            <a:lvl1pPr>
              <a:lnSpc>
                <a:spcPct val="100000"/>
              </a:lnSpc>
              <a:spcBef>
                <a:spcPts val="0"/>
              </a:spcBef>
              <a:defRPr sz="2800"/>
            </a:lvl1pPr>
          </a:lstStyle>
          <a:p>
            <a:r>
              <a:rPr lang="en-US"/>
              <a:t>Click to edit Master title style</a:t>
            </a:r>
            <a:endParaRPr lang="de-DE" dirty="0"/>
          </a:p>
        </p:txBody>
      </p:sp>
      <p:pic>
        <p:nvPicPr>
          <p:cNvPr id="13" name="Picture 1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31632" y="4540382"/>
            <a:ext cx="2688750" cy="2002500"/>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143249997"/>
      </p:ext>
    </p:extLst>
  </p:cSld>
  <p:clrMapOvr>
    <a:masterClrMapping/>
  </p:clrMapOvr>
  <p:transition>
    <p:fade/>
  </p:transition>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p:nvPr>
        </p:nvSpPr>
        <p:spPr>
          <a:xfrm>
            <a:off x="431632" y="2024064"/>
            <a:ext cx="11323975" cy="42100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dirty="0"/>
          </a:p>
        </p:txBody>
      </p:sp>
      <p:sp>
        <p:nvSpPr>
          <p:cNvPr id="4" name="Datumsplatzhalter 3"/>
          <p:cNvSpPr>
            <a:spLocks noGrp="1"/>
          </p:cNvSpPr>
          <p:nvPr>
            <p:ph type="dt" sz="half" idx="10"/>
          </p:nvPr>
        </p:nvSpPr>
        <p:spPr/>
        <p:txBody>
          <a:bodyPr/>
          <a:lstStyle/>
          <a:p>
            <a:fld id="{3B2F6CB8-9391-4BED-909F-C47A979AE1C4}" type="datetime1">
              <a:rPr lang="de-DE" smtClean="0"/>
              <a:t>30.08.2017</a:t>
            </a:fld>
            <a:endParaRPr lang="de-DE"/>
          </a:p>
        </p:txBody>
      </p:sp>
      <p:sp>
        <p:nvSpPr>
          <p:cNvPr id="5" name="Fußzeilenplatzhalter 4"/>
          <p:cNvSpPr>
            <a:spLocks noGrp="1"/>
          </p:cNvSpPr>
          <p:nvPr>
            <p:ph type="ftr" sz="quarter" idx="11"/>
          </p:nvPr>
        </p:nvSpPr>
        <p:spPr/>
        <p:txBody>
          <a:bodyPr/>
          <a:lstStyle/>
          <a:p>
            <a:r>
              <a:rPr lang="de-DE"/>
              <a:t>((Vorname Nachname))</a:t>
            </a:r>
          </a:p>
        </p:txBody>
      </p:sp>
      <p:sp>
        <p:nvSpPr>
          <p:cNvPr id="6" name="Foliennummernplatzhalter 5"/>
          <p:cNvSpPr>
            <a:spLocks noGrp="1"/>
          </p:cNvSpPr>
          <p:nvPr>
            <p:ph type="sldNum" sz="quarter" idx="12"/>
          </p:nvPr>
        </p:nvSpPr>
        <p:spPr/>
        <p:txBody>
          <a:bodyPr/>
          <a:lstStyle/>
          <a:p>
            <a:fld id="{6C6AE60A-B69C-4790-82F7-3882EDF23186}" type="slidenum">
              <a:rPr lang="de-DE" smtClean="0"/>
              <a:t>‹#›</a:t>
            </a:fld>
            <a:endParaRPr lang="de-DE"/>
          </a:p>
        </p:txBody>
      </p:sp>
      <p:sp>
        <p:nvSpPr>
          <p:cNvPr id="7" name="Titel 6"/>
          <p:cNvSpPr>
            <a:spLocks noGrp="1"/>
          </p:cNvSpPr>
          <p:nvPr>
            <p:ph type="title"/>
          </p:nvPr>
        </p:nvSpPr>
        <p:spPr>
          <a:solidFill>
            <a:schemeClr val="bg1"/>
          </a:solidFill>
        </p:spPr>
        <p:txBody>
          <a:bodyPr/>
          <a:lstStyle/>
          <a:p>
            <a:r>
              <a:rPr lang="en-US"/>
              <a:t>Click to edit Master title style</a:t>
            </a:r>
            <a:endParaRPr lang="de-CH"/>
          </a:p>
        </p:txBody>
      </p:sp>
    </p:spTree>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431631" y="2024064"/>
            <a:ext cx="5469863"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de-DE" dirty="0"/>
              <a:t>Textmasterformate durch Klicken bearbeiten</a:t>
            </a:r>
          </a:p>
          <a:p>
            <a:pPr lvl="1"/>
            <a:r>
              <a:rPr lang="de-DE" dirty="0"/>
              <a:t>Zweite Ebene</a:t>
            </a:r>
          </a:p>
          <a:p>
            <a:pPr lvl="2"/>
            <a:r>
              <a:rPr lang="de-DE" dirty="0"/>
              <a:t>Dritte Ebene</a:t>
            </a:r>
          </a:p>
          <a:p>
            <a:pPr lvl="3"/>
            <a:r>
              <a:rPr lang="de-DE" dirty="0"/>
              <a:t>Vierte Ebene</a:t>
            </a:r>
          </a:p>
        </p:txBody>
      </p:sp>
      <p:sp>
        <p:nvSpPr>
          <p:cNvPr id="4" name="Inhaltsplatzhalter 3"/>
          <p:cNvSpPr>
            <a:spLocks noGrp="1"/>
          </p:cNvSpPr>
          <p:nvPr>
            <p:ph sz="half" idx="2" hasCustomPrompt="1"/>
          </p:nvPr>
        </p:nvSpPr>
        <p:spPr>
          <a:xfrm>
            <a:off x="6285565" y="2024064"/>
            <a:ext cx="5470041"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de-DE" dirty="0"/>
              <a:t>Textmasterformate durch Klicken bearbeiten</a:t>
            </a:r>
          </a:p>
          <a:p>
            <a:pPr lvl="1"/>
            <a:r>
              <a:rPr lang="de-DE" dirty="0"/>
              <a:t>Zweite Ebene</a:t>
            </a:r>
          </a:p>
          <a:p>
            <a:pPr lvl="2"/>
            <a:r>
              <a:rPr lang="de-DE" dirty="0"/>
              <a:t>Dritte Ebene</a:t>
            </a:r>
          </a:p>
          <a:p>
            <a:pPr lvl="3"/>
            <a:r>
              <a:rPr lang="de-DE" dirty="0"/>
              <a:t>Vierte Ebene</a:t>
            </a:r>
          </a:p>
        </p:txBody>
      </p:sp>
      <p:sp>
        <p:nvSpPr>
          <p:cNvPr id="5" name="Datumsplatzhalter 4"/>
          <p:cNvSpPr>
            <a:spLocks noGrp="1"/>
          </p:cNvSpPr>
          <p:nvPr>
            <p:ph type="dt" sz="half" idx="10"/>
          </p:nvPr>
        </p:nvSpPr>
        <p:spPr/>
        <p:txBody>
          <a:bodyPr/>
          <a:lstStyle/>
          <a:p>
            <a:fld id="{C6A1628A-2A40-4B37-B167-309C0EBB4BBF}" type="datetime1">
              <a:rPr lang="de-DE" smtClean="0"/>
              <a:t>30.08.2017</a:t>
            </a:fld>
            <a:endParaRPr lang="de-DE"/>
          </a:p>
        </p:txBody>
      </p:sp>
      <p:sp>
        <p:nvSpPr>
          <p:cNvPr id="6" name="Fußzeilenplatzhalter 5"/>
          <p:cNvSpPr>
            <a:spLocks noGrp="1"/>
          </p:cNvSpPr>
          <p:nvPr>
            <p:ph type="ftr" sz="quarter" idx="11"/>
          </p:nvPr>
        </p:nvSpPr>
        <p:spPr/>
        <p:txBody>
          <a:bodyPr/>
          <a:lstStyle/>
          <a:p>
            <a:r>
              <a:rPr lang="de-DE"/>
              <a:t>((Vorname Nachname))</a:t>
            </a:r>
          </a:p>
        </p:txBody>
      </p:sp>
      <p:sp>
        <p:nvSpPr>
          <p:cNvPr id="7" name="Foliennummernplatzhalter 6"/>
          <p:cNvSpPr>
            <a:spLocks noGrp="1"/>
          </p:cNvSpPr>
          <p:nvPr>
            <p:ph type="sldNum" sz="quarter" idx="12"/>
          </p:nvPr>
        </p:nvSpPr>
        <p:spPr/>
        <p:txBody>
          <a:bodyPr/>
          <a:lstStyle/>
          <a:p>
            <a:fld id="{6C6AE60A-B69C-4790-82F7-3882EDF23186}" type="slidenum">
              <a:rPr lang="de-DE" smtClean="0"/>
              <a:t>‹#›</a:t>
            </a:fld>
            <a:endParaRPr lang="de-DE"/>
          </a:p>
        </p:txBody>
      </p:sp>
      <p:sp>
        <p:nvSpPr>
          <p:cNvPr id="8" name="Titel 7"/>
          <p:cNvSpPr>
            <a:spLocks noGrp="1"/>
          </p:cNvSpPr>
          <p:nvPr>
            <p:ph type="title"/>
          </p:nvPr>
        </p:nvSpPr>
        <p:spPr>
          <a:solidFill>
            <a:schemeClr val="bg1"/>
          </a:solidFill>
        </p:spPr>
        <p:txBody>
          <a:bodyPr/>
          <a:lstStyle/>
          <a:p>
            <a:r>
              <a:rPr lang="en-US"/>
              <a:t>Click to edit Master title style</a:t>
            </a:r>
            <a:endParaRPr lang="de-CH"/>
          </a:p>
        </p:txBody>
      </p:sp>
    </p:spTree>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64AE1E89-2EE0-4320-B5A2-F15E505D5862}" type="datetime1">
              <a:rPr lang="de-DE" smtClean="0"/>
              <a:t>30.08.2017</a:t>
            </a:fld>
            <a:endParaRPr lang="de-DE"/>
          </a:p>
        </p:txBody>
      </p:sp>
      <p:sp>
        <p:nvSpPr>
          <p:cNvPr id="3" name="Fußzeilenplatzhalter 2"/>
          <p:cNvSpPr>
            <a:spLocks noGrp="1"/>
          </p:cNvSpPr>
          <p:nvPr>
            <p:ph type="ftr" sz="quarter" idx="11"/>
          </p:nvPr>
        </p:nvSpPr>
        <p:spPr/>
        <p:txBody>
          <a:bodyPr/>
          <a:lstStyle/>
          <a:p>
            <a:r>
              <a:rPr lang="de-DE"/>
              <a:t>((Vorname Nachname))</a:t>
            </a:r>
          </a:p>
        </p:txBody>
      </p:sp>
      <p:sp>
        <p:nvSpPr>
          <p:cNvPr id="4" name="Foliennummernplatzhalter 3"/>
          <p:cNvSpPr>
            <a:spLocks noGrp="1"/>
          </p:cNvSpPr>
          <p:nvPr>
            <p:ph type="sldNum" sz="quarter" idx="12"/>
          </p:nvPr>
        </p:nvSpPr>
        <p:spPr/>
        <p:txBody>
          <a:bodyPr/>
          <a:lstStyle/>
          <a:p>
            <a:fld id="{6C6AE60A-B69C-4790-82F7-3882EDF23186}" type="slidenum">
              <a:rPr lang="de-DE" smtClean="0"/>
              <a:t>‹#›</a:t>
            </a:fld>
            <a:endParaRPr lang="de-DE"/>
          </a:p>
        </p:txBody>
      </p:sp>
      <p:sp>
        <p:nvSpPr>
          <p:cNvPr id="5" name="Titel 4"/>
          <p:cNvSpPr>
            <a:spLocks noGrp="1"/>
          </p:cNvSpPr>
          <p:nvPr>
            <p:ph type="title"/>
          </p:nvPr>
        </p:nvSpPr>
        <p:spPr/>
        <p:txBody>
          <a:bodyPr/>
          <a:lstStyle/>
          <a:p>
            <a:r>
              <a:rPr lang="en-US"/>
              <a:t>Click to edit Master title style</a:t>
            </a:r>
            <a:endParaRPr lang="de-CH"/>
          </a:p>
        </p:txBody>
      </p:sp>
    </p:spTree>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7D860B62-60FD-48EF-B2F4-6E7265AD3459}" type="datetime1">
              <a:rPr lang="de-DE" smtClean="0"/>
              <a:t>30.08.2017</a:t>
            </a:fld>
            <a:endParaRPr lang="de-DE"/>
          </a:p>
        </p:txBody>
      </p:sp>
      <p:sp>
        <p:nvSpPr>
          <p:cNvPr id="5" name="Fußzeilenplatzhalter 4"/>
          <p:cNvSpPr>
            <a:spLocks noGrp="1"/>
          </p:cNvSpPr>
          <p:nvPr>
            <p:ph type="ftr" sz="quarter" idx="11"/>
          </p:nvPr>
        </p:nvSpPr>
        <p:spPr/>
        <p:txBody>
          <a:bodyPr/>
          <a:lstStyle/>
          <a:p>
            <a:r>
              <a:rPr lang="de-DE"/>
              <a:t>((Vorname Nachname))</a:t>
            </a:r>
          </a:p>
        </p:txBody>
      </p:sp>
      <p:sp>
        <p:nvSpPr>
          <p:cNvPr id="6" name="Foliennummernplatzhalter 5"/>
          <p:cNvSpPr>
            <a:spLocks noGrp="1"/>
          </p:cNvSpPr>
          <p:nvPr>
            <p:ph type="sldNum" sz="quarter" idx="12"/>
          </p:nvPr>
        </p:nvSpPr>
        <p:spPr/>
        <p:txBody>
          <a:bodyPr/>
          <a:lstStyle/>
          <a:p>
            <a:fld id="{6C6AE60A-B69C-4790-82F7-3882EDF23186}" type="slidenum">
              <a:rPr lang="de-DE" smtClean="0"/>
              <a:t>‹#›</a:t>
            </a:fld>
            <a:endParaRPr lang="de-DE"/>
          </a:p>
        </p:txBody>
      </p:sp>
      <p:sp>
        <p:nvSpPr>
          <p:cNvPr id="10" name="Bildplatzhalter 9"/>
          <p:cNvSpPr>
            <a:spLocks noGrp="1"/>
          </p:cNvSpPr>
          <p:nvPr>
            <p:ph type="pic" sz="quarter" idx="13"/>
          </p:nvPr>
        </p:nvSpPr>
        <p:spPr>
          <a:xfrm>
            <a:off x="431632" y="620713"/>
            <a:ext cx="11323975" cy="5607860"/>
          </a:xfrm>
          <a:noFill/>
        </p:spPr>
        <p:txBody>
          <a:bodyPr/>
          <a:lstStyle>
            <a:lvl1pPr marL="0" indent="0">
              <a:buNone/>
              <a:defRPr/>
            </a:lvl1pPr>
          </a:lstStyle>
          <a:p>
            <a:r>
              <a:rPr lang="en-US"/>
              <a:t>Click icon to add picture</a:t>
            </a:r>
            <a:endParaRPr lang="de-CH" dirty="0"/>
          </a:p>
        </p:txBody>
      </p:sp>
    </p:spTree>
    <p:extLst>
      <p:ext uri="{BB962C8B-B14F-4D97-AF65-F5344CB8AC3E}">
        <p14:creationId xmlns:p14="http://schemas.microsoft.com/office/powerpoint/2010/main" val="1353896245"/>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Kapitelauftakt A">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7F4A91D9-FBFE-4ACC-A99A-BC74A6E03CC5}" type="datetime1">
              <a:rPr lang="de-DE" smtClean="0"/>
              <a:t>30.08.2017</a:t>
            </a:fld>
            <a:endParaRPr lang="de-DE"/>
          </a:p>
        </p:txBody>
      </p:sp>
      <p:sp>
        <p:nvSpPr>
          <p:cNvPr id="5" name="Fußzeilenplatzhalter 4"/>
          <p:cNvSpPr>
            <a:spLocks noGrp="1"/>
          </p:cNvSpPr>
          <p:nvPr>
            <p:ph type="ftr" sz="quarter" idx="11"/>
          </p:nvPr>
        </p:nvSpPr>
        <p:spPr/>
        <p:txBody>
          <a:bodyPr/>
          <a:lstStyle/>
          <a:p>
            <a:r>
              <a:rPr lang="de-DE"/>
              <a:t>((Vorname Nachname))</a:t>
            </a:r>
          </a:p>
        </p:txBody>
      </p:sp>
      <p:sp>
        <p:nvSpPr>
          <p:cNvPr id="6" name="Foliennummernplatzhalter 5"/>
          <p:cNvSpPr>
            <a:spLocks noGrp="1"/>
          </p:cNvSpPr>
          <p:nvPr>
            <p:ph type="sldNum" sz="quarter" idx="12"/>
          </p:nvPr>
        </p:nvSpPr>
        <p:spPr/>
        <p:txBody>
          <a:bodyPr/>
          <a:lstStyle/>
          <a:p>
            <a:fld id="{6C6AE60A-B69C-4790-82F7-3882EDF23186}" type="slidenum">
              <a:rPr lang="de-DE" smtClean="0"/>
              <a:t>‹#›</a:t>
            </a:fld>
            <a:endParaRPr lang="de-DE"/>
          </a:p>
        </p:txBody>
      </p:sp>
      <p:sp>
        <p:nvSpPr>
          <p:cNvPr id="8" name="Inhaltsplatzhalter 7"/>
          <p:cNvSpPr>
            <a:spLocks noGrp="1"/>
          </p:cNvSpPr>
          <p:nvPr>
            <p:ph sz="quarter" idx="13" hasCustomPrompt="1"/>
          </p:nvPr>
        </p:nvSpPr>
        <p:spPr>
          <a:xfrm>
            <a:off x="431632" y="1565138"/>
            <a:ext cx="11323975" cy="4672150"/>
          </a:xfrm>
          <a:solidFill>
            <a:schemeClr val="tx1"/>
          </a:solidFill>
        </p:spPr>
        <p:txBody>
          <a:bodyPr lIns="144000" tIns="450000"/>
          <a:lstStyle>
            <a:lvl1pPr marL="0" indent="0">
              <a:lnSpc>
                <a:spcPct val="114000"/>
              </a:lnSpc>
              <a:buNone/>
              <a:defRPr sz="2000">
                <a:solidFill>
                  <a:schemeClr val="bg1"/>
                </a:solidFill>
              </a:defRPr>
            </a:lvl1pPr>
          </a:lstStyle>
          <a:p>
            <a:pPr lvl="0"/>
            <a:r>
              <a:rPr lang="de-DE" dirty="0"/>
              <a:t>Inhalt und Hintergrundfarbe bearbeiten</a:t>
            </a:r>
          </a:p>
        </p:txBody>
      </p:sp>
      <p:sp>
        <p:nvSpPr>
          <p:cNvPr id="2" name="Titel 1"/>
          <p:cNvSpPr>
            <a:spLocks noGrp="1"/>
          </p:cNvSpPr>
          <p:nvPr>
            <p:ph type="title" hasCustomPrompt="1"/>
          </p:nvPr>
        </p:nvSpPr>
        <p:spPr>
          <a:xfrm>
            <a:off x="431632" y="612000"/>
            <a:ext cx="11323975" cy="972000"/>
          </a:xfrm>
          <a:solidFill>
            <a:schemeClr val="tx1"/>
          </a:solidFill>
        </p:spPr>
        <p:txBody>
          <a:bodyPr lIns="140400"/>
          <a:lstStyle>
            <a:lvl1pPr>
              <a:lnSpc>
                <a:spcPct val="100000"/>
              </a:lnSpc>
              <a:defRPr sz="2800">
                <a:solidFill>
                  <a:schemeClr val="bg1"/>
                </a:solidFill>
              </a:defRPr>
            </a:lvl1pPr>
          </a:lstStyle>
          <a:p>
            <a:r>
              <a:rPr lang="de-DE" dirty="0"/>
              <a:t>Titel und Hintergrundfarbe bearbeiten</a:t>
            </a:r>
          </a:p>
        </p:txBody>
      </p:sp>
    </p:spTree>
    <p:extLst>
      <p:ext uri="{BB962C8B-B14F-4D97-AF65-F5344CB8AC3E}">
        <p14:creationId xmlns:p14="http://schemas.microsoft.com/office/powerpoint/2010/main" val="326296274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11" name="Gruppieren 10"/>
          <p:cNvGrpSpPr/>
          <p:nvPr/>
        </p:nvGrpSpPr>
        <p:grpSpPr>
          <a:xfrm>
            <a:off x="190425" y="152401"/>
            <a:ext cx="11808187" cy="612775"/>
            <a:chOff x="142874" y="152400"/>
            <a:chExt cx="8859601" cy="612775"/>
          </a:xfrm>
          <a:solidFill>
            <a:schemeClr val="accent4"/>
          </a:solidFill>
        </p:grpSpPr>
        <p:sp>
          <p:nvSpPr>
            <p:cNvPr id="24" name="Rechteck 23"/>
            <p:cNvSpPr/>
            <p:nvPr userDrawn="1"/>
          </p:nvSpPr>
          <p:spPr>
            <a:xfrm>
              <a:off x="142875" y="152400"/>
              <a:ext cx="8859600"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5" name="Rechteck 24"/>
            <p:cNvSpPr/>
            <p:nvPr userDrawn="1"/>
          </p:nvSpPr>
          <p:spPr>
            <a:xfrm>
              <a:off x="142874"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6" name="Rechteck 25"/>
            <p:cNvSpPr/>
            <p:nvPr userDrawn="1"/>
          </p:nvSpPr>
          <p:spPr>
            <a:xfrm>
              <a:off x="8814997" y="597693"/>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pic>
          <p:nvPicPr>
            <p:cNvPr id="27" name="Bild 18" descr="g_eth_logo_kurz_neg_Schutzraum.eps"/>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a:off x="324000" y="306000"/>
              <a:ext cx="781900" cy="170143"/>
            </a:xfrm>
            <a:prstGeom prst="rect">
              <a:avLst/>
            </a:prstGeom>
            <a:grpFill/>
            <a:ln>
              <a:noFill/>
            </a:ln>
          </p:spPr>
        </p:pic>
      </p:grpSp>
      <p:sp>
        <p:nvSpPr>
          <p:cNvPr id="4" name="Datumsplatzhalter 3"/>
          <p:cNvSpPr>
            <a:spLocks noGrp="1"/>
          </p:cNvSpPr>
          <p:nvPr>
            <p:ph type="dt" sz="half" idx="2"/>
          </p:nvPr>
        </p:nvSpPr>
        <p:spPr>
          <a:xfrm>
            <a:off x="10579365" y="6308726"/>
            <a:ext cx="815772" cy="468312"/>
          </a:xfrm>
          <a:prstGeom prst="rect">
            <a:avLst/>
          </a:prstGeom>
        </p:spPr>
        <p:txBody>
          <a:bodyPr vert="horz" wrap="none" lIns="0" tIns="0" rIns="0" bIns="0" rtlCol="0" anchor="ctr"/>
          <a:lstStyle>
            <a:lvl1pPr algn="ctr">
              <a:defRPr sz="800">
                <a:solidFill>
                  <a:schemeClr val="tx1"/>
                </a:solidFill>
              </a:defRPr>
            </a:lvl1pPr>
          </a:lstStyle>
          <a:p>
            <a:fld id="{BD23B19E-8C35-419D-B8B2-87612A89E43F}" type="datetime1">
              <a:rPr lang="de-DE" smtClean="0"/>
              <a:t>30.08.2017</a:t>
            </a:fld>
            <a:endParaRPr lang="de-DE" dirty="0"/>
          </a:p>
        </p:txBody>
      </p:sp>
      <p:sp>
        <p:nvSpPr>
          <p:cNvPr id="5" name="Fußzeilenplatzhalter 4"/>
          <p:cNvSpPr>
            <a:spLocks noGrp="1"/>
          </p:cNvSpPr>
          <p:nvPr>
            <p:ph type="ftr" sz="quarter" idx="3"/>
          </p:nvPr>
        </p:nvSpPr>
        <p:spPr>
          <a:xfrm>
            <a:off x="6093620" y="6308726"/>
            <a:ext cx="4276480" cy="468312"/>
          </a:xfrm>
          <a:prstGeom prst="rect">
            <a:avLst/>
          </a:prstGeom>
        </p:spPr>
        <p:txBody>
          <a:bodyPr vert="horz" wrap="none" lIns="0" tIns="0" rIns="0" bIns="0" rtlCol="0" anchor="ctr"/>
          <a:lstStyle>
            <a:lvl1pPr algn="r">
              <a:defRPr sz="800">
                <a:solidFill>
                  <a:schemeClr val="tx1"/>
                </a:solidFill>
              </a:defRPr>
            </a:lvl1pPr>
          </a:lstStyle>
          <a:p>
            <a:r>
              <a:rPr lang="de-DE" dirty="0"/>
              <a:t>((Vorname Nachname))</a:t>
            </a:r>
          </a:p>
        </p:txBody>
      </p:sp>
      <p:sp>
        <p:nvSpPr>
          <p:cNvPr id="6" name="Foliennummernplatzhalter 5"/>
          <p:cNvSpPr>
            <a:spLocks noGrp="1"/>
          </p:cNvSpPr>
          <p:nvPr>
            <p:ph type="sldNum" sz="quarter" idx="4"/>
          </p:nvPr>
        </p:nvSpPr>
        <p:spPr>
          <a:xfrm>
            <a:off x="11497309"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de-DE" smtClean="0"/>
              <a:pPr/>
              <a:t>‹#›</a:t>
            </a:fld>
            <a:endParaRPr lang="de-DE"/>
          </a:p>
        </p:txBody>
      </p:sp>
      <p:sp>
        <p:nvSpPr>
          <p:cNvPr id="3" name="Textplatzhalter 2"/>
          <p:cNvSpPr>
            <a:spLocks noGrp="1"/>
          </p:cNvSpPr>
          <p:nvPr>
            <p:ph type="body" idx="1"/>
          </p:nvPr>
        </p:nvSpPr>
        <p:spPr>
          <a:xfrm>
            <a:off x="431631" y="2024064"/>
            <a:ext cx="11307499" cy="4210046"/>
          </a:xfrm>
          <a:prstGeom prst="rect">
            <a:avLst/>
          </a:prstGeom>
        </p:spPr>
        <p:txBody>
          <a:bodyPr vert="horz" lIns="140400" tIns="0" rIns="144000" bIns="0" rtlCol="0">
            <a:noAutofit/>
          </a:bodyPr>
          <a:lstStyle/>
          <a:p>
            <a:pPr lvl="0"/>
            <a:r>
              <a:rPr lang="de-DE" dirty="0"/>
              <a:t>Textmasterformate durch Klicken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6" name="Textfeld 15"/>
          <p:cNvSpPr txBox="1"/>
          <p:nvPr/>
        </p:nvSpPr>
        <p:spPr>
          <a:xfrm>
            <a:off x="11408674" y="6300190"/>
            <a:ext cx="141222" cy="468312"/>
          </a:xfrm>
          <a:prstGeom prst="rect">
            <a:avLst/>
          </a:prstGeom>
          <a:noFill/>
        </p:spPr>
        <p:txBody>
          <a:bodyPr wrap="none" lIns="36000" rIns="36000" rtlCol="0" anchor="ctr" anchorCtr="0">
            <a:noAutofit/>
          </a:bodyPr>
          <a:lstStyle/>
          <a:p>
            <a:pPr algn="ctr"/>
            <a:r>
              <a:rPr lang="de-CH" sz="800" dirty="0"/>
              <a:t>|</a:t>
            </a:r>
          </a:p>
        </p:txBody>
      </p:sp>
      <p:sp>
        <p:nvSpPr>
          <p:cNvPr id="18" name="Textfeld 17"/>
          <p:cNvSpPr txBox="1"/>
          <p:nvPr/>
        </p:nvSpPr>
        <p:spPr>
          <a:xfrm>
            <a:off x="10441931" y="6300189"/>
            <a:ext cx="141222" cy="468312"/>
          </a:xfrm>
          <a:prstGeom prst="rect">
            <a:avLst/>
          </a:prstGeom>
          <a:noFill/>
        </p:spPr>
        <p:txBody>
          <a:bodyPr wrap="none" lIns="36000" rIns="36000" rtlCol="0" anchor="ctr" anchorCtr="0">
            <a:noAutofit/>
          </a:bodyPr>
          <a:lstStyle/>
          <a:p>
            <a:pPr algn="ctr"/>
            <a:r>
              <a:rPr lang="de-CH" sz="800" dirty="0"/>
              <a:t>|</a:t>
            </a:r>
          </a:p>
        </p:txBody>
      </p:sp>
      <p:sp>
        <p:nvSpPr>
          <p:cNvPr id="2" name="Titelplatzhalter 1"/>
          <p:cNvSpPr>
            <a:spLocks noGrp="1"/>
          </p:cNvSpPr>
          <p:nvPr>
            <p:ph type="title"/>
          </p:nvPr>
        </p:nvSpPr>
        <p:spPr>
          <a:xfrm>
            <a:off x="431632" y="620714"/>
            <a:ext cx="11323975" cy="972000"/>
          </a:xfrm>
          <a:prstGeom prst="rect">
            <a:avLst/>
          </a:prstGeom>
          <a:solidFill>
            <a:schemeClr val="bg1"/>
          </a:solidFill>
        </p:spPr>
        <p:txBody>
          <a:bodyPr vert="horz" lIns="140400" tIns="0" rIns="144000" bIns="0" rtlCol="0" anchor="b" anchorCtr="0">
            <a:noAutofit/>
          </a:bodyPr>
          <a:lstStyle/>
          <a:p>
            <a:r>
              <a:rPr lang="de-DE" dirty="0"/>
              <a:t>Titelmasterformat durch Klicken bearbeiten</a:t>
            </a:r>
          </a:p>
        </p:txBody>
      </p:sp>
      <p:pic>
        <p:nvPicPr>
          <p:cNvPr id="8" name="Picture 7"/>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31631" y="6447157"/>
            <a:ext cx="1029375" cy="174375"/>
          </a:xfrm>
          <a:prstGeom prst="rect">
            <a:avLst/>
          </a:prstGeom>
        </p:spPr>
      </p:pic>
    </p:spTree>
  </p:cSld>
  <p:clrMap bg1="lt1" tx1="dk1" bg2="lt2" tx2="dk2" accent1="accent1" accent2="accent2" accent3="accent3" accent4="accent4" accent5="accent5" accent6="accent6" hlink="hlink" folHlink="folHlink"/>
  <p:sldLayoutIdLst>
    <p:sldLayoutId id="2147483668" r:id="rId1"/>
    <p:sldLayoutId id="2147483662" r:id="rId2"/>
    <p:sldLayoutId id="2147483667" r:id="rId3"/>
    <p:sldLayoutId id="2147483669" r:id="rId4"/>
    <p:sldLayoutId id="2147483650" r:id="rId5"/>
    <p:sldLayoutId id="2147483652" r:id="rId6"/>
    <p:sldLayoutId id="2147483655" r:id="rId7"/>
    <p:sldLayoutId id="2147483665" r:id="rId8"/>
    <p:sldLayoutId id="2147483664" r:id="rId9"/>
    <p:sldLayoutId id="2147483663" r:id="rId10"/>
  </p:sldLayoutIdLst>
  <p:transition>
    <p:fade/>
  </p:transition>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4"/>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4"/>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4"/>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4"/>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4"/>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5.xml"/><Relationship Id="rId5" Type="http://schemas.openxmlformats.org/officeDocument/2006/relationships/image" Target="../media/image29.png"/><Relationship Id="rId4" Type="http://schemas.openxmlformats.org/officeDocument/2006/relationships/image" Target="../media/image28.png"/></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1.xml"/><Relationship Id="rId1" Type="http://schemas.openxmlformats.org/officeDocument/2006/relationships/slideLayout" Target="../slideLayouts/slideLayout5.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2.xml"/><Relationship Id="rId1" Type="http://schemas.openxmlformats.org/officeDocument/2006/relationships/slideLayout" Target="../slideLayouts/slideLayout5.xml"/><Relationship Id="rId4" Type="http://schemas.openxmlformats.org/officeDocument/2006/relationships/image" Target="../media/image35.jpeg"/></Relationships>
</file>

<file path=ppt/slides/_rels/slide1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3.xml"/><Relationship Id="rId1" Type="http://schemas.openxmlformats.org/officeDocument/2006/relationships/slideLayout" Target="../slideLayouts/slideLayout5.xml"/><Relationship Id="rId4" Type="http://schemas.openxmlformats.org/officeDocument/2006/relationships/image" Target="../media/image37.png"/></Relationships>
</file>

<file path=ppt/slides/_rels/slide14.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5.xml"/><Relationship Id="rId1" Type="http://schemas.openxmlformats.org/officeDocument/2006/relationships/slideLayout" Target="../slideLayouts/slideLayout5.xml"/><Relationship Id="rId4" Type="http://schemas.openxmlformats.org/officeDocument/2006/relationships/image" Target="../media/image40.png"/></Relationships>
</file>

<file path=ppt/slides/_rels/slide1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6.xml"/><Relationship Id="rId1" Type="http://schemas.openxmlformats.org/officeDocument/2006/relationships/slideLayout" Target="../slideLayouts/slideLayout5.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1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7.xml"/><Relationship Id="rId1" Type="http://schemas.openxmlformats.org/officeDocument/2006/relationships/slideLayout" Target="../slideLayouts/slideLayout5.xml"/><Relationship Id="rId5" Type="http://schemas.openxmlformats.org/officeDocument/2006/relationships/image" Target="../media/image47.png"/><Relationship Id="rId4" Type="http://schemas.openxmlformats.org/officeDocument/2006/relationships/image" Target="../media/image46.png"/></Relationships>
</file>

<file path=ppt/slides/_rels/slide1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8.xml"/><Relationship Id="rId1" Type="http://schemas.openxmlformats.org/officeDocument/2006/relationships/slideLayout" Target="../slideLayouts/slideLayout5.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1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9.xml"/><Relationship Id="rId1" Type="http://schemas.openxmlformats.org/officeDocument/2006/relationships/slideLayout" Target="../slideLayouts/slideLayout5.xml"/><Relationship Id="rId5" Type="http://schemas.openxmlformats.org/officeDocument/2006/relationships/image" Target="../media/image54.png"/><Relationship Id="rId4" Type="http://schemas.openxmlformats.org/officeDocument/2006/relationships/image" Target="../media/image53.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5.xml"/><Relationship Id="rId5" Type="http://schemas.openxmlformats.org/officeDocument/2006/relationships/image" Target="../media/image8.png"/><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0.xml"/><Relationship Id="rId1" Type="http://schemas.openxmlformats.org/officeDocument/2006/relationships/slideLayout" Target="../slideLayouts/slideLayout5.xml"/><Relationship Id="rId4" Type="http://schemas.openxmlformats.org/officeDocument/2006/relationships/image" Target="../media/image56.png"/></Relationships>
</file>

<file path=ppt/slides/_rels/slide2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1.xml"/><Relationship Id="rId1" Type="http://schemas.openxmlformats.org/officeDocument/2006/relationships/slideLayout" Target="../slideLayouts/slideLayout5.xml"/><Relationship Id="rId4" Type="http://schemas.openxmlformats.org/officeDocument/2006/relationships/image" Target="../media/image58.png"/></Relationships>
</file>

<file path=ppt/slides/_rels/slide2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2.xml"/><Relationship Id="rId1" Type="http://schemas.openxmlformats.org/officeDocument/2006/relationships/slideLayout" Target="../slideLayouts/slideLayout5.xml"/><Relationship Id="rId4" Type="http://schemas.openxmlformats.org/officeDocument/2006/relationships/image" Target="../media/image60.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openxmlformats.org/officeDocument/2006/relationships/image" Target="../media/image22.png"/></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image" Target="../media/image24.png"/></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7"/>
          <p:cNvSpPr>
            <a:spLocks noGrp="1"/>
          </p:cNvSpPr>
          <p:nvPr>
            <p:ph type="subTitle" idx="1"/>
          </p:nvPr>
        </p:nvSpPr>
        <p:spPr/>
        <p:txBody>
          <a:bodyPr anchor="ctr"/>
          <a:lstStyle/>
          <a:p>
            <a:r>
              <a:rPr lang="de-CH" dirty="0"/>
              <a:t>Alejandro Valverde L</a:t>
            </a:r>
            <a:r>
              <a:rPr lang="es-ES" dirty="0" err="1"/>
              <a:t>ópez</a:t>
            </a:r>
            <a:r>
              <a:rPr lang="es-ES" dirty="0"/>
              <a:t>, </a:t>
            </a:r>
            <a:r>
              <a:rPr lang="es-ES" dirty="0" err="1"/>
              <a:t>Cranfield</a:t>
            </a:r>
            <a:r>
              <a:rPr lang="es-ES" dirty="0"/>
              <a:t> </a:t>
            </a:r>
            <a:r>
              <a:rPr lang="es-ES" dirty="0" err="1"/>
              <a:t>University</a:t>
            </a:r>
            <a:endParaRPr lang="es-ES" dirty="0"/>
          </a:p>
          <a:p>
            <a:r>
              <a:rPr lang="es-ES" dirty="0" err="1"/>
              <a:t>Advisors</a:t>
            </a:r>
            <a:r>
              <a:rPr lang="es-ES" dirty="0"/>
              <a:t>: </a:t>
            </a:r>
            <a:r>
              <a:rPr lang="es-ES" dirty="0" err="1"/>
              <a:t>Runkel</a:t>
            </a:r>
            <a:r>
              <a:rPr lang="es-ES" dirty="0"/>
              <a:t>, </a:t>
            </a:r>
            <a:r>
              <a:rPr lang="es-ES" dirty="0" err="1"/>
              <a:t>Falk</a:t>
            </a:r>
            <a:r>
              <a:rPr lang="es-ES" dirty="0"/>
              <a:t>; </a:t>
            </a:r>
            <a:r>
              <a:rPr lang="es-ES" dirty="0" err="1"/>
              <a:t>Keidel</a:t>
            </a:r>
            <a:r>
              <a:rPr lang="es-ES" dirty="0"/>
              <a:t>, </a:t>
            </a:r>
            <a:r>
              <a:rPr lang="es-ES" dirty="0" err="1"/>
              <a:t>Dominic</a:t>
            </a:r>
            <a:r>
              <a:rPr lang="es-ES" dirty="0"/>
              <a:t>; </a:t>
            </a:r>
            <a:r>
              <a:rPr lang="es-ES" dirty="0" err="1"/>
              <a:t>Urban</a:t>
            </a:r>
            <a:r>
              <a:rPr lang="es-ES" dirty="0"/>
              <a:t> </a:t>
            </a:r>
            <a:r>
              <a:rPr lang="es-ES" dirty="0" err="1"/>
              <a:t>Fasel</a:t>
            </a:r>
            <a:endParaRPr lang="de-CH" dirty="0"/>
          </a:p>
        </p:txBody>
      </p:sp>
      <p:sp>
        <p:nvSpPr>
          <p:cNvPr id="3" name="Datumsplatzhalter 2"/>
          <p:cNvSpPr>
            <a:spLocks noGrp="1"/>
          </p:cNvSpPr>
          <p:nvPr>
            <p:ph type="dt" sz="half" idx="10"/>
          </p:nvPr>
        </p:nvSpPr>
        <p:spPr/>
        <p:txBody>
          <a:bodyPr/>
          <a:lstStyle/>
          <a:p>
            <a:fld id="{92BF4FBE-0522-49A2-A01E-13F521B4C0B7}" type="datetime1">
              <a:rPr lang="de-DE" smtClean="0"/>
              <a:t>30.08.2017</a:t>
            </a:fld>
            <a:endParaRPr lang="de-DE"/>
          </a:p>
        </p:txBody>
      </p:sp>
      <p:sp>
        <p:nvSpPr>
          <p:cNvPr id="4" name="Fußzeilenplatzhalter 3"/>
          <p:cNvSpPr>
            <a:spLocks noGrp="1"/>
          </p:cNvSpPr>
          <p:nvPr>
            <p:ph type="ftr" sz="quarter" idx="11"/>
          </p:nvPr>
        </p:nvSpPr>
        <p:spPr/>
        <p:txBody>
          <a:bodyPr/>
          <a:lstStyle/>
          <a:p>
            <a:r>
              <a:rPr lang="de-DE" dirty="0"/>
              <a:t>Valverde, Alejandro</a:t>
            </a:r>
          </a:p>
        </p:txBody>
      </p:sp>
      <p:sp>
        <p:nvSpPr>
          <p:cNvPr id="5" name="Foliennummernplatzhalter 4"/>
          <p:cNvSpPr>
            <a:spLocks noGrp="1"/>
          </p:cNvSpPr>
          <p:nvPr>
            <p:ph type="sldNum" sz="quarter" idx="12"/>
          </p:nvPr>
        </p:nvSpPr>
        <p:spPr/>
        <p:txBody>
          <a:bodyPr/>
          <a:lstStyle/>
          <a:p>
            <a:fld id="{6C6AE60A-B69C-4790-82F7-3882EDF23186}" type="slidenum">
              <a:rPr lang="de-DE" smtClean="0"/>
              <a:t>1</a:t>
            </a:fld>
            <a:endParaRPr lang="de-DE"/>
          </a:p>
        </p:txBody>
      </p:sp>
      <p:sp>
        <p:nvSpPr>
          <p:cNvPr id="7" name="Title 6"/>
          <p:cNvSpPr>
            <a:spLocks noGrp="1"/>
          </p:cNvSpPr>
          <p:nvPr>
            <p:ph type="ctrTitle"/>
          </p:nvPr>
        </p:nvSpPr>
        <p:spPr/>
        <p:txBody>
          <a:bodyPr/>
          <a:lstStyle/>
          <a:p>
            <a:r>
              <a:rPr lang="de-CH" dirty="0"/>
              <a:t>Master Thesis Project:</a:t>
            </a:r>
            <a:br>
              <a:rPr lang="de-CH" dirty="0"/>
            </a:br>
            <a:r>
              <a:rPr lang="en-US" dirty="0"/>
              <a:t>Bending-Twist Shape Adaptation of Wings by</a:t>
            </a:r>
            <a:br>
              <a:rPr lang="en-US" dirty="0"/>
            </a:br>
            <a:r>
              <a:rPr lang="en-US" dirty="0"/>
              <a:t>Compliant Chiral Spar Design</a:t>
            </a:r>
            <a:endParaRPr lang="de-CH" dirty="0"/>
          </a:p>
        </p:txBody>
      </p:sp>
    </p:spTree>
    <p:extLst>
      <p:ext uri="{BB962C8B-B14F-4D97-AF65-F5344CB8AC3E}">
        <p14:creationId xmlns:p14="http://schemas.microsoft.com/office/powerpoint/2010/main" val="4050090453"/>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3B2F6CB8-9391-4BED-909F-C47A979AE1C4}" type="datetime1">
              <a:rPr lang="de-DE" smtClean="0"/>
              <a:t>30.08.2017</a:t>
            </a:fld>
            <a:endParaRPr lang="de-DE"/>
          </a:p>
        </p:txBody>
      </p:sp>
      <p:sp>
        <p:nvSpPr>
          <p:cNvPr id="4" name="Fußzeilenplatzhalter 3"/>
          <p:cNvSpPr>
            <a:spLocks noGrp="1"/>
          </p:cNvSpPr>
          <p:nvPr>
            <p:ph type="ftr" sz="quarter" idx="11"/>
          </p:nvPr>
        </p:nvSpPr>
        <p:spPr/>
        <p:txBody>
          <a:bodyPr/>
          <a:lstStyle/>
          <a:p>
            <a:r>
              <a:rPr lang="de-DE" dirty="0"/>
              <a:t>Valverde, Alejandro</a:t>
            </a:r>
          </a:p>
        </p:txBody>
      </p:sp>
      <p:sp>
        <p:nvSpPr>
          <p:cNvPr id="5" name="Foliennummernplatzhalter 4"/>
          <p:cNvSpPr>
            <a:spLocks noGrp="1"/>
          </p:cNvSpPr>
          <p:nvPr>
            <p:ph type="sldNum" sz="quarter" idx="12"/>
          </p:nvPr>
        </p:nvSpPr>
        <p:spPr/>
        <p:txBody>
          <a:bodyPr/>
          <a:lstStyle/>
          <a:p>
            <a:fld id="{6C6AE60A-B69C-4790-82F7-3882EDF23186}" type="slidenum">
              <a:rPr lang="de-DE" smtClean="0"/>
              <a:t>10</a:t>
            </a:fld>
            <a:endParaRPr lang="de-DE"/>
          </a:p>
        </p:txBody>
      </p:sp>
      <p:sp>
        <p:nvSpPr>
          <p:cNvPr id="6" name="Titel 5"/>
          <p:cNvSpPr>
            <a:spLocks noGrp="1"/>
          </p:cNvSpPr>
          <p:nvPr>
            <p:ph type="title"/>
          </p:nvPr>
        </p:nvSpPr>
        <p:spPr>
          <a:xfrm>
            <a:off x="431632" y="620714"/>
            <a:ext cx="11323975" cy="450205"/>
          </a:xfrm>
        </p:spPr>
        <p:txBody>
          <a:bodyPr anchor="t"/>
          <a:lstStyle/>
          <a:p>
            <a:r>
              <a:rPr lang="de-CH" dirty="0"/>
              <a:t>Computational model</a:t>
            </a:r>
          </a:p>
        </p:txBody>
      </p:sp>
      <p:sp>
        <p:nvSpPr>
          <p:cNvPr id="16" name="TextBox 15"/>
          <p:cNvSpPr txBox="1"/>
          <p:nvPr/>
        </p:nvSpPr>
        <p:spPr>
          <a:xfrm>
            <a:off x="499013" y="1154895"/>
            <a:ext cx="11353757" cy="369332"/>
          </a:xfrm>
          <a:prstGeom prst="rect">
            <a:avLst/>
          </a:prstGeom>
          <a:noFill/>
        </p:spPr>
        <p:txBody>
          <a:bodyPr wrap="square" rtlCol="0">
            <a:spAutoFit/>
          </a:bodyPr>
          <a:lstStyle/>
          <a:p>
            <a:r>
              <a:rPr lang="en-US" dirty="0"/>
              <a:t>Chiral structure description</a:t>
            </a:r>
          </a:p>
        </p:txBody>
      </p:sp>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t="3891"/>
          <a:stretch/>
        </p:blipFill>
        <p:spPr>
          <a:xfrm>
            <a:off x="838128" y="1987172"/>
            <a:ext cx="4778605" cy="3276525"/>
          </a:xfrm>
          <a:prstGeom prst="rect">
            <a:avLst/>
          </a:prstGeom>
        </p:spPr>
      </p:pic>
      <p:sp>
        <p:nvSpPr>
          <p:cNvPr id="11" name="TextBox 10"/>
          <p:cNvSpPr txBox="1"/>
          <p:nvPr/>
        </p:nvSpPr>
        <p:spPr>
          <a:xfrm>
            <a:off x="978351" y="5299618"/>
            <a:ext cx="4498157" cy="261610"/>
          </a:xfrm>
          <a:prstGeom prst="rect">
            <a:avLst/>
          </a:prstGeom>
          <a:noFill/>
        </p:spPr>
        <p:txBody>
          <a:bodyPr wrap="square" rtlCol="0">
            <a:spAutoFit/>
          </a:bodyPr>
          <a:lstStyle/>
          <a:p>
            <a:pPr algn="ctr"/>
            <a:r>
              <a:rPr lang="en-US" sz="1100" b="1" dirty="0"/>
              <a:t>Fig 15</a:t>
            </a:r>
            <a:r>
              <a:rPr lang="en-US" sz="1100" dirty="0"/>
              <a:t>:  Internal parameters for the chiral structure design</a:t>
            </a:r>
          </a:p>
        </p:txBody>
      </p:sp>
      <p:grpSp>
        <p:nvGrpSpPr>
          <p:cNvPr id="9" name="Group 8"/>
          <p:cNvGrpSpPr/>
          <p:nvPr/>
        </p:nvGrpSpPr>
        <p:grpSpPr>
          <a:xfrm>
            <a:off x="6625777" y="983833"/>
            <a:ext cx="4965980" cy="2695720"/>
            <a:chOff x="6850722" y="741590"/>
            <a:chExt cx="4498157" cy="2441768"/>
          </a:xfrm>
        </p:grpSpPr>
        <p:pic>
          <p:nvPicPr>
            <p:cNvPr id="8" name="Picture 7"/>
            <p:cNvPicPr>
              <a:picLocks noChangeAspect="1"/>
            </p:cNvPicPr>
            <p:nvPr/>
          </p:nvPicPr>
          <p:blipFill rotWithShape="1">
            <a:blip r:embed="rId4" cstate="print">
              <a:extLst>
                <a:ext uri="{28A0092B-C50C-407E-A947-70E740481C1C}">
                  <a14:useLocalDpi xmlns:a14="http://schemas.microsoft.com/office/drawing/2010/main" val="0"/>
                </a:ext>
              </a:extLst>
            </a:blip>
            <a:srcRect t="6682"/>
            <a:stretch/>
          </p:blipFill>
          <p:spPr>
            <a:xfrm>
              <a:off x="6912594" y="741590"/>
              <a:ext cx="3966900" cy="2196636"/>
            </a:xfrm>
            <a:prstGeom prst="rect">
              <a:avLst/>
            </a:prstGeom>
          </p:spPr>
        </p:pic>
        <p:sp>
          <p:nvSpPr>
            <p:cNvPr id="13" name="TextBox 12"/>
            <p:cNvSpPr txBox="1"/>
            <p:nvPr/>
          </p:nvSpPr>
          <p:spPr>
            <a:xfrm>
              <a:off x="6850722" y="2946393"/>
              <a:ext cx="4498157" cy="236965"/>
            </a:xfrm>
            <a:prstGeom prst="rect">
              <a:avLst/>
            </a:prstGeom>
            <a:noFill/>
          </p:spPr>
          <p:txBody>
            <a:bodyPr wrap="square" rtlCol="0">
              <a:spAutoFit/>
            </a:bodyPr>
            <a:lstStyle/>
            <a:p>
              <a:pPr algn="ctr"/>
              <a:r>
                <a:rPr lang="en-US" sz="1100" b="1" dirty="0"/>
                <a:t>Fig 16</a:t>
              </a:r>
              <a:r>
                <a:rPr lang="en-US" sz="1100" dirty="0"/>
                <a:t>:  Division of the chiral structure in N and M unit cells</a:t>
              </a:r>
            </a:p>
          </p:txBody>
        </p:sp>
      </p:grpSp>
      <p:grpSp>
        <p:nvGrpSpPr>
          <p:cNvPr id="2" name="Group 1"/>
          <p:cNvGrpSpPr/>
          <p:nvPr/>
        </p:nvGrpSpPr>
        <p:grpSpPr>
          <a:xfrm>
            <a:off x="6859689" y="3881586"/>
            <a:ext cx="4498157" cy="2427140"/>
            <a:chOff x="6850723" y="3489171"/>
            <a:chExt cx="4498157" cy="2427140"/>
          </a:xfrm>
        </p:grpSpPr>
        <p:pic>
          <p:nvPicPr>
            <p:cNvPr id="2050"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6956217" y="3489171"/>
              <a:ext cx="4287172" cy="21534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TextBox 13"/>
            <p:cNvSpPr txBox="1"/>
            <p:nvPr/>
          </p:nvSpPr>
          <p:spPr>
            <a:xfrm>
              <a:off x="6850723" y="5654701"/>
              <a:ext cx="4498157" cy="261610"/>
            </a:xfrm>
            <a:prstGeom prst="rect">
              <a:avLst/>
            </a:prstGeom>
            <a:noFill/>
          </p:spPr>
          <p:txBody>
            <a:bodyPr wrap="square" rtlCol="0">
              <a:spAutoFit/>
            </a:bodyPr>
            <a:lstStyle/>
            <a:p>
              <a:pPr algn="ctr"/>
              <a:r>
                <a:rPr lang="en-US" sz="1100" b="1" dirty="0"/>
                <a:t>Fig 17</a:t>
              </a:r>
              <a:r>
                <a:rPr lang="en-US" sz="1100" dirty="0"/>
                <a:t>:  Parameters used in the chiral structure lattice design</a:t>
              </a:r>
            </a:p>
          </p:txBody>
        </p:sp>
      </p:grpSp>
    </p:spTree>
    <p:extLst>
      <p:ext uri="{BB962C8B-B14F-4D97-AF65-F5344CB8AC3E}">
        <p14:creationId xmlns:p14="http://schemas.microsoft.com/office/powerpoint/2010/main" val="2274970388"/>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3B2F6CB8-9391-4BED-909F-C47A979AE1C4}" type="datetime1">
              <a:rPr lang="de-DE" smtClean="0"/>
              <a:t>30.08.2017</a:t>
            </a:fld>
            <a:endParaRPr lang="de-DE"/>
          </a:p>
        </p:txBody>
      </p:sp>
      <p:sp>
        <p:nvSpPr>
          <p:cNvPr id="4" name="Fußzeilenplatzhalter 3"/>
          <p:cNvSpPr>
            <a:spLocks noGrp="1"/>
          </p:cNvSpPr>
          <p:nvPr>
            <p:ph type="ftr" sz="quarter" idx="11"/>
          </p:nvPr>
        </p:nvSpPr>
        <p:spPr/>
        <p:txBody>
          <a:bodyPr/>
          <a:lstStyle/>
          <a:p>
            <a:r>
              <a:rPr lang="de-DE" dirty="0"/>
              <a:t>Valverde, Alejandro</a:t>
            </a:r>
          </a:p>
        </p:txBody>
      </p:sp>
      <p:sp>
        <p:nvSpPr>
          <p:cNvPr id="5" name="Foliennummernplatzhalter 4"/>
          <p:cNvSpPr>
            <a:spLocks noGrp="1"/>
          </p:cNvSpPr>
          <p:nvPr>
            <p:ph type="sldNum" sz="quarter" idx="12"/>
          </p:nvPr>
        </p:nvSpPr>
        <p:spPr/>
        <p:txBody>
          <a:bodyPr/>
          <a:lstStyle/>
          <a:p>
            <a:fld id="{6C6AE60A-B69C-4790-82F7-3882EDF23186}" type="slidenum">
              <a:rPr lang="de-DE" smtClean="0"/>
              <a:t>11</a:t>
            </a:fld>
            <a:endParaRPr lang="de-DE"/>
          </a:p>
        </p:txBody>
      </p:sp>
      <p:sp>
        <p:nvSpPr>
          <p:cNvPr id="6" name="Titel 5"/>
          <p:cNvSpPr>
            <a:spLocks noGrp="1"/>
          </p:cNvSpPr>
          <p:nvPr>
            <p:ph type="title"/>
          </p:nvPr>
        </p:nvSpPr>
        <p:spPr>
          <a:xfrm>
            <a:off x="431632" y="620714"/>
            <a:ext cx="11323975" cy="450205"/>
          </a:xfrm>
        </p:spPr>
        <p:txBody>
          <a:bodyPr anchor="t"/>
          <a:lstStyle/>
          <a:p>
            <a:r>
              <a:rPr lang="de-CH" dirty="0"/>
              <a:t>Computational model</a:t>
            </a:r>
          </a:p>
        </p:txBody>
      </p:sp>
      <p:sp>
        <p:nvSpPr>
          <p:cNvPr id="16" name="TextBox 15"/>
          <p:cNvSpPr txBox="1"/>
          <p:nvPr/>
        </p:nvSpPr>
        <p:spPr>
          <a:xfrm>
            <a:off x="499013" y="1154895"/>
            <a:ext cx="11353757" cy="369332"/>
          </a:xfrm>
          <a:prstGeom prst="rect">
            <a:avLst/>
          </a:prstGeom>
          <a:noFill/>
        </p:spPr>
        <p:txBody>
          <a:bodyPr wrap="square" rtlCol="0">
            <a:spAutoFit/>
          </a:bodyPr>
          <a:lstStyle/>
          <a:p>
            <a:r>
              <a:rPr lang="en-US" dirty="0"/>
              <a:t>Wing-box in C-profile and ribs</a:t>
            </a: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50973" y="991498"/>
            <a:ext cx="4223741" cy="2894702"/>
          </a:xfrm>
          <a:prstGeom prst="rect">
            <a:avLst/>
          </a:prstGeom>
        </p:spPr>
      </p:pic>
      <p:pic>
        <p:nvPicPr>
          <p:cNvPr id="9" name="Picture 8"/>
          <p:cNvPicPr>
            <a:picLocks noChangeAspect="1"/>
          </p:cNvPicPr>
          <p:nvPr/>
        </p:nvPicPr>
        <p:blipFill rotWithShape="1">
          <a:blip r:embed="rId4" cstate="print">
            <a:extLst>
              <a:ext uri="{28A0092B-C50C-407E-A947-70E740481C1C}">
                <a14:useLocalDpi xmlns:a14="http://schemas.microsoft.com/office/drawing/2010/main" val="0"/>
              </a:ext>
            </a:extLst>
          </a:blip>
          <a:srcRect l="1548" t="11874" r="2500" b="6489"/>
          <a:stretch/>
        </p:blipFill>
        <p:spPr>
          <a:xfrm>
            <a:off x="1091042" y="1692366"/>
            <a:ext cx="5372100" cy="1988560"/>
          </a:xfrm>
          <a:prstGeom prst="rect">
            <a:avLst/>
          </a:prstGeom>
        </p:spPr>
      </p:pic>
      <p:pic>
        <p:nvPicPr>
          <p:cNvPr id="3074" name="Picture 2"/>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1890055" y="4273158"/>
            <a:ext cx="3774077" cy="1857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7595788" y="4180216"/>
            <a:ext cx="3534107" cy="1866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TextBox 13"/>
          <p:cNvSpPr txBox="1"/>
          <p:nvPr/>
        </p:nvSpPr>
        <p:spPr>
          <a:xfrm>
            <a:off x="1528015" y="6130533"/>
            <a:ext cx="4498157" cy="261610"/>
          </a:xfrm>
          <a:prstGeom prst="rect">
            <a:avLst/>
          </a:prstGeom>
          <a:noFill/>
        </p:spPr>
        <p:txBody>
          <a:bodyPr wrap="square" rtlCol="0">
            <a:spAutoFit/>
          </a:bodyPr>
          <a:lstStyle/>
          <a:p>
            <a:pPr algn="ctr"/>
            <a:r>
              <a:rPr lang="en-US" sz="1100" b="1" dirty="0"/>
              <a:t>Fig 19</a:t>
            </a:r>
            <a:r>
              <a:rPr lang="en-US" sz="1100" dirty="0"/>
              <a:t>:  Parameters used in the chiral structure lattice design</a:t>
            </a:r>
          </a:p>
        </p:txBody>
      </p:sp>
      <p:sp>
        <p:nvSpPr>
          <p:cNvPr id="18" name="TextBox 17"/>
          <p:cNvSpPr txBox="1"/>
          <p:nvPr/>
        </p:nvSpPr>
        <p:spPr>
          <a:xfrm>
            <a:off x="1528015" y="3755395"/>
            <a:ext cx="4498157" cy="261610"/>
          </a:xfrm>
          <a:prstGeom prst="rect">
            <a:avLst/>
          </a:prstGeom>
          <a:noFill/>
        </p:spPr>
        <p:txBody>
          <a:bodyPr wrap="square" rtlCol="0">
            <a:spAutoFit/>
          </a:bodyPr>
          <a:lstStyle/>
          <a:p>
            <a:pPr algn="ctr"/>
            <a:r>
              <a:rPr lang="en-US" sz="1100" b="1" dirty="0"/>
              <a:t>Fig 18</a:t>
            </a:r>
            <a:r>
              <a:rPr lang="en-US" sz="1100" dirty="0"/>
              <a:t>:  Characteristic dimensions of the wing-box design</a:t>
            </a:r>
          </a:p>
        </p:txBody>
      </p:sp>
      <p:sp>
        <p:nvSpPr>
          <p:cNvPr id="19" name="TextBox 18"/>
          <p:cNvSpPr txBox="1"/>
          <p:nvPr/>
        </p:nvSpPr>
        <p:spPr>
          <a:xfrm>
            <a:off x="7113764" y="6047116"/>
            <a:ext cx="4498157" cy="261610"/>
          </a:xfrm>
          <a:prstGeom prst="rect">
            <a:avLst/>
          </a:prstGeom>
          <a:noFill/>
        </p:spPr>
        <p:txBody>
          <a:bodyPr wrap="square" rtlCol="0">
            <a:spAutoFit/>
          </a:bodyPr>
          <a:lstStyle/>
          <a:p>
            <a:pPr algn="ctr"/>
            <a:r>
              <a:rPr lang="en-US" sz="1100" b="1" dirty="0"/>
              <a:t>Fig 21</a:t>
            </a:r>
            <a:r>
              <a:rPr lang="en-US" sz="1100" dirty="0"/>
              <a:t>:  Parameters used in the ribs design</a:t>
            </a:r>
          </a:p>
        </p:txBody>
      </p:sp>
      <p:sp>
        <p:nvSpPr>
          <p:cNvPr id="20" name="TextBox 19"/>
          <p:cNvSpPr txBox="1"/>
          <p:nvPr/>
        </p:nvSpPr>
        <p:spPr>
          <a:xfrm>
            <a:off x="7113764" y="3886200"/>
            <a:ext cx="4498157" cy="261610"/>
          </a:xfrm>
          <a:prstGeom prst="rect">
            <a:avLst/>
          </a:prstGeom>
          <a:noFill/>
        </p:spPr>
        <p:txBody>
          <a:bodyPr wrap="square" rtlCol="0">
            <a:spAutoFit/>
          </a:bodyPr>
          <a:lstStyle/>
          <a:p>
            <a:pPr algn="ctr"/>
            <a:r>
              <a:rPr lang="en-US" sz="1100" b="1" dirty="0"/>
              <a:t>Fig 20</a:t>
            </a:r>
            <a:r>
              <a:rPr lang="en-US" sz="1100" dirty="0"/>
              <a:t>:  Characteristic dimensions of ribs design</a:t>
            </a:r>
          </a:p>
        </p:txBody>
      </p:sp>
    </p:spTree>
    <p:extLst>
      <p:ext uri="{BB962C8B-B14F-4D97-AF65-F5344CB8AC3E}">
        <p14:creationId xmlns:p14="http://schemas.microsoft.com/office/powerpoint/2010/main" val="1872989687"/>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3B2F6CB8-9391-4BED-909F-C47A979AE1C4}" type="datetime1">
              <a:rPr lang="de-DE" smtClean="0"/>
              <a:t>30.08.2017</a:t>
            </a:fld>
            <a:endParaRPr lang="de-DE"/>
          </a:p>
        </p:txBody>
      </p:sp>
      <p:sp>
        <p:nvSpPr>
          <p:cNvPr id="4" name="Fußzeilenplatzhalter 3"/>
          <p:cNvSpPr>
            <a:spLocks noGrp="1"/>
          </p:cNvSpPr>
          <p:nvPr>
            <p:ph type="ftr" sz="quarter" idx="11"/>
          </p:nvPr>
        </p:nvSpPr>
        <p:spPr/>
        <p:txBody>
          <a:bodyPr/>
          <a:lstStyle/>
          <a:p>
            <a:r>
              <a:rPr lang="de-DE" dirty="0"/>
              <a:t>Valverde, Alejandro</a:t>
            </a:r>
          </a:p>
        </p:txBody>
      </p:sp>
      <p:sp>
        <p:nvSpPr>
          <p:cNvPr id="5" name="Foliennummernplatzhalter 4"/>
          <p:cNvSpPr>
            <a:spLocks noGrp="1"/>
          </p:cNvSpPr>
          <p:nvPr>
            <p:ph type="sldNum" sz="quarter" idx="12"/>
          </p:nvPr>
        </p:nvSpPr>
        <p:spPr/>
        <p:txBody>
          <a:bodyPr/>
          <a:lstStyle/>
          <a:p>
            <a:fld id="{6C6AE60A-B69C-4790-82F7-3882EDF23186}" type="slidenum">
              <a:rPr lang="de-DE" smtClean="0"/>
              <a:t>12</a:t>
            </a:fld>
            <a:endParaRPr lang="de-DE"/>
          </a:p>
        </p:txBody>
      </p:sp>
      <p:sp>
        <p:nvSpPr>
          <p:cNvPr id="6" name="Titel 5"/>
          <p:cNvSpPr>
            <a:spLocks noGrp="1"/>
          </p:cNvSpPr>
          <p:nvPr>
            <p:ph type="title"/>
          </p:nvPr>
        </p:nvSpPr>
        <p:spPr>
          <a:xfrm>
            <a:off x="431632" y="620714"/>
            <a:ext cx="11323975" cy="450205"/>
          </a:xfrm>
        </p:spPr>
        <p:txBody>
          <a:bodyPr anchor="t"/>
          <a:lstStyle/>
          <a:p>
            <a:r>
              <a:rPr lang="de-CH" dirty="0"/>
              <a:t>Computational model</a:t>
            </a:r>
          </a:p>
        </p:txBody>
      </p:sp>
      <p:sp>
        <p:nvSpPr>
          <p:cNvPr id="16" name="TextBox 15"/>
          <p:cNvSpPr txBox="1"/>
          <p:nvPr/>
        </p:nvSpPr>
        <p:spPr>
          <a:xfrm>
            <a:off x="499013" y="1154895"/>
            <a:ext cx="11353757" cy="369332"/>
          </a:xfrm>
          <a:prstGeom prst="rect">
            <a:avLst/>
          </a:prstGeom>
          <a:noFill/>
        </p:spPr>
        <p:txBody>
          <a:bodyPr wrap="square" rtlCol="0">
            <a:spAutoFit/>
          </a:bodyPr>
          <a:lstStyle/>
          <a:p>
            <a:r>
              <a:rPr lang="en-US" dirty="0"/>
              <a:t>Chiral lattice nodes rigid modeling</a:t>
            </a: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9263" y="3124488"/>
            <a:ext cx="4577952" cy="2183643"/>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94925" y="2582182"/>
            <a:ext cx="4902384" cy="3268256"/>
          </a:xfrm>
          <a:prstGeom prst="rect">
            <a:avLst/>
          </a:prstGeom>
        </p:spPr>
      </p:pic>
      <p:sp>
        <p:nvSpPr>
          <p:cNvPr id="18" name="TextBox 17"/>
          <p:cNvSpPr txBox="1"/>
          <p:nvPr/>
        </p:nvSpPr>
        <p:spPr>
          <a:xfrm>
            <a:off x="6603673" y="5959335"/>
            <a:ext cx="4884889" cy="261610"/>
          </a:xfrm>
          <a:prstGeom prst="rect">
            <a:avLst/>
          </a:prstGeom>
          <a:noFill/>
        </p:spPr>
        <p:txBody>
          <a:bodyPr wrap="square" rtlCol="0">
            <a:spAutoFit/>
          </a:bodyPr>
          <a:lstStyle/>
          <a:p>
            <a:pPr algn="ctr"/>
            <a:r>
              <a:rPr lang="en-US" sz="1100" b="1" dirty="0"/>
              <a:t>Fig 23</a:t>
            </a:r>
            <a:r>
              <a:rPr lang="en-US" sz="1100" dirty="0"/>
              <a:t>: Chiral nodes on the manufactured demonstrator, Vincenz (2016)</a:t>
            </a:r>
            <a:endParaRPr lang="en-GB" sz="1100" baseline="30000" dirty="0"/>
          </a:p>
        </p:txBody>
      </p:sp>
      <p:sp>
        <p:nvSpPr>
          <p:cNvPr id="19" name="TextBox 18"/>
          <p:cNvSpPr txBox="1"/>
          <p:nvPr/>
        </p:nvSpPr>
        <p:spPr>
          <a:xfrm>
            <a:off x="959160" y="5400149"/>
            <a:ext cx="4498157" cy="261610"/>
          </a:xfrm>
          <a:prstGeom prst="rect">
            <a:avLst/>
          </a:prstGeom>
          <a:noFill/>
        </p:spPr>
        <p:txBody>
          <a:bodyPr wrap="square" rtlCol="0">
            <a:spAutoFit/>
          </a:bodyPr>
          <a:lstStyle/>
          <a:p>
            <a:pPr algn="ctr"/>
            <a:r>
              <a:rPr lang="en-US" sz="1100" b="1" dirty="0"/>
              <a:t>Fig 22</a:t>
            </a:r>
            <a:r>
              <a:rPr lang="en-US" sz="1100" dirty="0"/>
              <a:t>: </a:t>
            </a:r>
            <a:r>
              <a:rPr lang="en-US" sz="1100" dirty="0" err="1"/>
              <a:t>Tyre</a:t>
            </a:r>
            <a:r>
              <a:rPr lang="en-US" sz="1100" dirty="0"/>
              <a:t> embedded into the lattice chiral node</a:t>
            </a:r>
            <a:endParaRPr lang="en-GB" sz="1100" baseline="30000" dirty="0"/>
          </a:p>
        </p:txBody>
      </p:sp>
      <p:sp>
        <p:nvSpPr>
          <p:cNvPr id="20" name="TextBox 19"/>
          <p:cNvSpPr txBox="1"/>
          <p:nvPr/>
        </p:nvSpPr>
        <p:spPr>
          <a:xfrm>
            <a:off x="741243" y="1600200"/>
            <a:ext cx="10655882" cy="738664"/>
          </a:xfrm>
          <a:prstGeom prst="rect">
            <a:avLst/>
          </a:prstGeom>
          <a:noFill/>
        </p:spPr>
        <p:txBody>
          <a:bodyPr wrap="square" rtlCol="0">
            <a:spAutoFit/>
          </a:bodyPr>
          <a:lstStyle/>
          <a:p>
            <a:pPr marL="285750" indent="-285750">
              <a:buFont typeface="Arial" pitchFamily="34" charset="0"/>
              <a:buChar char="•"/>
            </a:pPr>
            <a:r>
              <a:rPr lang="en-GB" sz="1400" dirty="0"/>
              <a:t>Lattice nodes are only constraint in rotation around its one axis by the lattice ligaments</a:t>
            </a:r>
          </a:p>
          <a:p>
            <a:endParaRPr lang="en-GB" sz="1400" dirty="0"/>
          </a:p>
          <a:p>
            <a:pPr marL="285750" indent="-285750">
              <a:buFont typeface="Arial" pitchFamily="34" charset="0"/>
              <a:buChar char="•"/>
            </a:pPr>
            <a:r>
              <a:rPr lang="en-GB" sz="1400" dirty="0"/>
              <a:t>In the modelling, they are assumed to behave like rigid bodies</a:t>
            </a:r>
          </a:p>
        </p:txBody>
      </p:sp>
    </p:spTree>
    <p:extLst>
      <p:ext uri="{BB962C8B-B14F-4D97-AF65-F5344CB8AC3E}">
        <p14:creationId xmlns:p14="http://schemas.microsoft.com/office/powerpoint/2010/main" val="1355045613"/>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3B2F6CB8-9391-4BED-909F-C47A979AE1C4}" type="datetime1">
              <a:rPr lang="de-DE" smtClean="0"/>
              <a:t>30.08.2017</a:t>
            </a:fld>
            <a:endParaRPr lang="de-DE" dirty="0"/>
          </a:p>
        </p:txBody>
      </p:sp>
      <p:sp>
        <p:nvSpPr>
          <p:cNvPr id="4" name="Fußzeilenplatzhalter 3"/>
          <p:cNvSpPr>
            <a:spLocks noGrp="1"/>
          </p:cNvSpPr>
          <p:nvPr>
            <p:ph type="ftr" sz="quarter" idx="11"/>
          </p:nvPr>
        </p:nvSpPr>
        <p:spPr/>
        <p:txBody>
          <a:bodyPr/>
          <a:lstStyle/>
          <a:p>
            <a:r>
              <a:rPr lang="de-DE" dirty="0"/>
              <a:t>Valverde, Alejandro</a:t>
            </a:r>
          </a:p>
        </p:txBody>
      </p:sp>
      <p:sp>
        <p:nvSpPr>
          <p:cNvPr id="5" name="Foliennummernplatzhalter 4"/>
          <p:cNvSpPr>
            <a:spLocks noGrp="1"/>
          </p:cNvSpPr>
          <p:nvPr>
            <p:ph type="sldNum" sz="quarter" idx="12"/>
          </p:nvPr>
        </p:nvSpPr>
        <p:spPr/>
        <p:txBody>
          <a:bodyPr/>
          <a:lstStyle/>
          <a:p>
            <a:fld id="{6C6AE60A-B69C-4790-82F7-3882EDF23186}" type="slidenum">
              <a:rPr lang="de-DE" smtClean="0"/>
              <a:t>13</a:t>
            </a:fld>
            <a:endParaRPr lang="de-DE"/>
          </a:p>
        </p:txBody>
      </p:sp>
      <p:sp>
        <p:nvSpPr>
          <p:cNvPr id="6" name="Titel 5"/>
          <p:cNvSpPr>
            <a:spLocks noGrp="1"/>
          </p:cNvSpPr>
          <p:nvPr>
            <p:ph type="title"/>
          </p:nvPr>
        </p:nvSpPr>
        <p:spPr>
          <a:xfrm>
            <a:off x="431632" y="620714"/>
            <a:ext cx="11323975" cy="450205"/>
          </a:xfrm>
        </p:spPr>
        <p:txBody>
          <a:bodyPr anchor="t"/>
          <a:lstStyle/>
          <a:p>
            <a:r>
              <a:rPr lang="de-CH" dirty="0"/>
              <a:t>Computational model</a:t>
            </a:r>
          </a:p>
        </p:txBody>
      </p:sp>
      <p:sp>
        <p:nvSpPr>
          <p:cNvPr id="16" name="TextBox 15"/>
          <p:cNvSpPr txBox="1"/>
          <p:nvPr/>
        </p:nvSpPr>
        <p:spPr>
          <a:xfrm>
            <a:off x="499013" y="1154895"/>
            <a:ext cx="11353757" cy="369332"/>
          </a:xfrm>
          <a:prstGeom prst="rect">
            <a:avLst/>
          </a:prstGeom>
          <a:noFill/>
        </p:spPr>
        <p:txBody>
          <a:bodyPr wrap="square" rtlCol="0">
            <a:spAutoFit/>
          </a:bodyPr>
          <a:lstStyle/>
          <a:p>
            <a:r>
              <a:rPr lang="en-US" dirty="0"/>
              <a:t>Connection between the chiral lattice and wing-box skin</a:t>
            </a:r>
          </a:p>
        </p:txBody>
      </p:sp>
      <p:grpSp>
        <p:nvGrpSpPr>
          <p:cNvPr id="2" name="Group 1"/>
          <p:cNvGrpSpPr/>
          <p:nvPr/>
        </p:nvGrpSpPr>
        <p:grpSpPr>
          <a:xfrm>
            <a:off x="6839165" y="2660605"/>
            <a:ext cx="4902384" cy="3264445"/>
            <a:chOff x="6594925" y="2864167"/>
            <a:chExt cx="4902384" cy="3264445"/>
          </a:xfrm>
        </p:grpSpPr>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94925" y="2864167"/>
              <a:ext cx="4902384" cy="2704285"/>
            </a:xfrm>
            <a:prstGeom prst="rect">
              <a:avLst/>
            </a:prstGeom>
          </p:spPr>
        </p:pic>
        <p:sp>
          <p:nvSpPr>
            <p:cNvPr id="18" name="TextBox 17"/>
            <p:cNvSpPr txBox="1"/>
            <p:nvPr/>
          </p:nvSpPr>
          <p:spPr>
            <a:xfrm>
              <a:off x="6797038" y="5697725"/>
              <a:ext cx="4498157" cy="430887"/>
            </a:xfrm>
            <a:prstGeom prst="rect">
              <a:avLst/>
            </a:prstGeom>
            <a:noFill/>
          </p:spPr>
          <p:txBody>
            <a:bodyPr wrap="square" rtlCol="0">
              <a:spAutoFit/>
            </a:bodyPr>
            <a:lstStyle/>
            <a:p>
              <a:pPr algn="ctr"/>
              <a:r>
                <a:rPr lang="en-US" sz="1100" b="1" dirty="0"/>
                <a:t>Fig 25</a:t>
              </a:r>
              <a:r>
                <a:rPr lang="en-US" sz="1100" dirty="0"/>
                <a:t>: Connection between the chiral lattice and the skin on the manufactured demonstrator, Vincenz (2016)</a:t>
              </a:r>
              <a:endParaRPr lang="en-GB" sz="1100" baseline="30000" dirty="0"/>
            </a:p>
          </p:txBody>
        </p:sp>
      </p:grpSp>
      <p:sp>
        <p:nvSpPr>
          <p:cNvPr id="19" name="TextBox 18"/>
          <p:cNvSpPr txBox="1"/>
          <p:nvPr/>
        </p:nvSpPr>
        <p:spPr>
          <a:xfrm>
            <a:off x="1337446" y="5529837"/>
            <a:ext cx="4498157" cy="261610"/>
          </a:xfrm>
          <a:prstGeom prst="rect">
            <a:avLst/>
          </a:prstGeom>
          <a:noFill/>
        </p:spPr>
        <p:txBody>
          <a:bodyPr wrap="square" rtlCol="0">
            <a:spAutoFit/>
          </a:bodyPr>
          <a:lstStyle/>
          <a:p>
            <a:pPr algn="ctr"/>
            <a:r>
              <a:rPr lang="en-US" sz="1100" b="1" dirty="0"/>
              <a:t>Fig 24</a:t>
            </a:r>
            <a:r>
              <a:rPr lang="en-US" sz="1100" dirty="0"/>
              <a:t>: Sketch of the connection between the chiral node</a:t>
            </a:r>
            <a:endParaRPr lang="en-GB" sz="1100" baseline="30000" dirty="0"/>
          </a:p>
        </p:txBody>
      </p:sp>
      <p:sp>
        <p:nvSpPr>
          <p:cNvPr id="20" name="TextBox 19"/>
          <p:cNvSpPr txBox="1"/>
          <p:nvPr/>
        </p:nvSpPr>
        <p:spPr>
          <a:xfrm>
            <a:off x="741243" y="1600200"/>
            <a:ext cx="10655882" cy="738664"/>
          </a:xfrm>
          <a:prstGeom prst="rect">
            <a:avLst/>
          </a:prstGeom>
          <a:noFill/>
        </p:spPr>
        <p:txBody>
          <a:bodyPr wrap="square" rtlCol="0">
            <a:spAutoFit/>
          </a:bodyPr>
          <a:lstStyle/>
          <a:p>
            <a:pPr marL="285750" indent="-285750">
              <a:buFont typeface="Arial" pitchFamily="34" charset="0"/>
              <a:buChar char="•"/>
            </a:pPr>
            <a:r>
              <a:rPr lang="en-US" sz="1400" dirty="0"/>
              <a:t>Loads are transmitted to the lattice through this attachment points that is why its design results crucial</a:t>
            </a:r>
          </a:p>
          <a:p>
            <a:pPr marL="285750" indent="-285750">
              <a:buFont typeface="Arial" pitchFamily="34" charset="0"/>
              <a:buChar char="•"/>
            </a:pPr>
            <a:endParaRPr lang="en-US" sz="1400" dirty="0"/>
          </a:p>
          <a:p>
            <a:pPr marL="285750" indent="-285750">
              <a:buFont typeface="Arial" pitchFamily="34" charset="0"/>
              <a:buChar char="•"/>
            </a:pPr>
            <a:r>
              <a:rPr lang="en-US" sz="1400" dirty="0"/>
              <a:t>Degrees of freedom unconstrained: </a:t>
            </a:r>
            <a:r>
              <a:rPr lang="en-US" sz="1400" i="1" dirty="0"/>
              <a:t>u</a:t>
            </a:r>
            <a:r>
              <a:rPr lang="en-US" sz="1400" dirty="0"/>
              <a:t> and </a:t>
            </a:r>
            <a:r>
              <a:rPr lang="el-GR" sz="1400" i="1" dirty="0"/>
              <a:t>θ</a:t>
            </a:r>
            <a:endParaRPr lang="en-GB" sz="1400" i="1" dirty="0"/>
          </a:p>
        </p:txBody>
      </p:sp>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641298" y="2523470"/>
            <a:ext cx="3890451" cy="2961275"/>
          </a:xfrm>
          <a:prstGeom prst="rect">
            <a:avLst/>
          </a:prstGeom>
        </p:spPr>
      </p:pic>
    </p:spTree>
    <p:extLst>
      <p:ext uri="{BB962C8B-B14F-4D97-AF65-F5344CB8AC3E}">
        <p14:creationId xmlns:p14="http://schemas.microsoft.com/office/powerpoint/2010/main" val="1426694946"/>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3B2F6CB8-9391-4BED-909F-C47A979AE1C4}" type="datetime1">
              <a:rPr lang="de-DE" smtClean="0"/>
              <a:t>30.08.2017</a:t>
            </a:fld>
            <a:endParaRPr lang="de-DE"/>
          </a:p>
        </p:txBody>
      </p:sp>
      <p:sp>
        <p:nvSpPr>
          <p:cNvPr id="4" name="Fußzeilenplatzhalter 3"/>
          <p:cNvSpPr>
            <a:spLocks noGrp="1"/>
          </p:cNvSpPr>
          <p:nvPr>
            <p:ph type="ftr" sz="quarter" idx="11"/>
          </p:nvPr>
        </p:nvSpPr>
        <p:spPr/>
        <p:txBody>
          <a:bodyPr/>
          <a:lstStyle/>
          <a:p>
            <a:r>
              <a:rPr lang="de-DE" dirty="0"/>
              <a:t>Valverde, Alejandro</a:t>
            </a:r>
          </a:p>
        </p:txBody>
      </p:sp>
      <p:sp>
        <p:nvSpPr>
          <p:cNvPr id="5" name="Foliennummernplatzhalter 4"/>
          <p:cNvSpPr>
            <a:spLocks noGrp="1"/>
          </p:cNvSpPr>
          <p:nvPr>
            <p:ph type="sldNum" sz="quarter" idx="12"/>
          </p:nvPr>
        </p:nvSpPr>
        <p:spPr/>
        <p:txBody>
          <a:bodyPr/>
          <a:lstStyle/>
          <a:p>
            <a:fld id="{6C6AE60A-B69C-4790-82F7-3882EDF23186}" type="slidenum">
              <a:rPr lang="de-DE" smtClean="0"/>
              <a:t>14</a:t>
            </a:fld>
            <a:endParaRPr lang="de-DE"/>
          </a:p>
        </p:txBody>
      </p:sp>
      <p:sp>
        <p:nvSpPr>
          <p:cNvPr id="6" name="Titel 5"/>
          <p:cNvSpPr>
            <a:spLocks noGrp="1"/>
          </p:cNvSpPr>
          <p:nvPr>
            <p:ph type="title"/>
          </p:nvPr>
        </p:nvSpPr>
        <p:spPr>
          <a:xfrm>
            <a:off x="431632" y="620714"/>
            <a:ext cx="11323975" cy="450205"/>
          </a:xfrm>
        </p:spPr>
        <p:txBody>
          <a:bodyPr anchor="t"/>
          <a:lstStyle/>
          <a:p>
            <a:r>
              <a:rPr lang="de-CH" dirty="0"/>
              <a:t>Computational model</a:t>
            </a:r>
          </a:p>
        </p:txBody>
      </p:sp>
      <p:sp>
        <p:nvSpPr>
          <p:cNvPr id="16" name="TextBox 15"/>
          <p:cNvSpPr txBox="1"/>
          <p:nvPr/>
        </p:nvSpPr>
        <p:spPr>
          <a:xfrm>
            <a:off x="499013" y="1154895"/>
            <a:ext cx="11353757" cy="369332"/>
          </a:xfrm>
          <a:prstGeom prst="rect">
            <a:avLst/>
          </a:prstGeom>
          <a:noFill/>
        </p:spPr>
        <p:txBody>
          <a:bodyPr wrap="square" rtlCol="0">
            <a:spAutoFit/>
          </a:bodyPr>
          <a:lstStyle/>
          <a:p>
            <a:r>
              <a:rPr lang="en-US" dirty="0"/>
              <a:t>Computational mesh description</a:t>
            </a:r>
          </a:p>
        </p:txBody>
      </p:sp>
      <p:sp>
        <p:nvSpPr>
          <p:cNvPr id="20" name="TextBox 19"/>
          <p:cNvSpPr txBox="1"/>
          <p:nvPr/>
        </p:nvSpPr>
        <p:spPr>
          <a:xfrm>
            <a:off x="741243" y="1600200"/>
            <a:ext cx="10655882" cy="523220"/>
          </a:xfrm>
          <a:prstGeom prst="rect">
            <a:avLst/>
          </a:prstGeom>
          <a:noFill/>
        </p:spPr>
        <p:txBody>
          <a:bodyPr wrap="square" rtlCol="0">
            <a:spAutoFit/>
          </a:bodyPr>
          <a:lstStyle/>
          <a:p>
            <a:pPr marL="285750" indent="-285750">
              <a:buFont typeface="Arial" pitchFamily="34" charset="0"/>
              <a:buChar char="•"/>
            </a:pPr>
            <a:r>
              <a:rPr lang="en-US" sz="1400" dirty="0"/>
              <a:t>Fine mesh size, typically equal to 3 mm.</a:t>
            </a:r>
          </a:p>
          <a:p>
            <a:pPr marL="285750" indent="-285750">
              <a:buFont typeface="Arial" pitchFamily="34" charset="0"/>
              <a:buChar char="•"/>
            </a:pPr>
            <a:r>
              <a:rPr lang="en-US" sz="1400" dirty="0"/>
              <a:t>Course mesh size, typically equal to 30 mm</a:t>
            </a:r>
            <a:endParaRPr lang="en-GB" sz="1400" dirty="0"/>
          </a:p>
        </p:txBody>
      </p:sp>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73292" y="2580621"/>
            <a:ext cx="7474058" cy="3445962"/>
          </a:xfrm>
          <a:prstGeom prst="rect">
            <a:avLst/>
          </a:prstGeom>
        </p:spPr>
      </p:pic>
      <p:sp>
        <p:nvSpPr>
          <p:cNvPr id="15" name="TextBox 14"/>
          <p:cNvSpPr txBox="1"/>
          <p:nvPr/>
        </p:nvSpPr>
        <p:spPr>
          <a:xfrm>
            <a:off x="3753424" y="6026583"/>
            <a:ext cx="4498157" cy="261610"/>
          </a:xfrm>
          <a:prstGeom prst="rect">
            <a:avLst/>
          </a:prstGeom>
          <a:noFill/>
        </p:spPr>
        <p:txBody>
          <a:bodyPr wrap="square" rtlCol="0">
            <a:spAutoFit/>
          </a:bodyPr>
          <a:lstStyle/>
          <a:p>
            <a:pPr algn="ctr"/>
            <a:r>
              <a:rPr lang="en-US" sz="1100" b="1" dirty="0"/>
              <a:t>Fig 26</a:t>
            </a:r>
            <a:r>
              <a:rPr lang="en-US" sz="1100" dirty="0"/>
              <a:t>: Different mesh regions</a:t>
            </a:r>
            <a:endParaRPr lang="en-GB" sz="1100" baseline="30000" dirty="0"/>
          </a:p>
        </p:txBody>
      </p:sp>
    </p:spTree>
    <p:extLst>
      <p:ext uri="{BB962C8B-B14F-4D97-AF65-F5344CB8AC3E}">
        <p14:creationId xmlns:p14="http://schemas.microsoft.com/office/powerpoint/2010/main" val="2122884037"/>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3B2F6CB8-9391-4BED-909F-C47A979AE1C4}" type="datetime1">
              <a:rPr lang="de-DE" smtClean="0"/>
              <a:t>30.08.2017</a:t>
            </a:fld>
            <a:endParaRPr lang="de-DE"/>
          </a:p>
        </p:txBody>
      </p:sp>
      <p:sp>
        <p:nvSpPr>
          <p:cNvPr id="4" name="Fußzeilenplatzhalter 3"/>
          <p:cNvSpPr>
            <a:spLocks noGrp="1"/>
          </p:cNvSpPr>
          <p:nvPr>
            <p:ph type="ftr" sz="quarter" idx="11"/>
          </p:nvPr>
        </p:nvSpPr>
        <p:spPr/>
        <p:txBody>
          <a:bodyPr/>
          <a:lstStyle/>
          <a:p>
            <a:r>
              <a:rPr lang="de-DE" dirty="0"/>
              <a:t>Valverde, Alejandro</a:t>
            </a:r>
          </a:p>
        </p:txBody>
      </p:sp>
      <p:sp>
        <p:nvSpPr>
          <p:cNvPr id="5" name="Foliennummernplatzhalter 4"/>
          <p:cNvSpPr>
            <a:spLocks noGrp="1"/>
          </p:cNvSpPr>
          <p:nvPr>
            <p:ph type="sldNum" sz="quarter" idx="12"/>
          </p:nvPr>
        </p:nvSpPr>
        <p:spPr/>
        <p:txBody>
          <a:bodyPr/>
          <a:lstStyle/>
          <a:p>
            <a:fld id="{6C6AE60A-B69C-4790-82F7-3882EDF23186}" type="slidenum">
              <a:rPr lang="de-DE" smtClean="0"/>
              <a:t>15</a:t>
            </a:fld>
            <a:endParaRPr lang="de-DE"/>
          </a:p>
        </p:txBody>
      </p:sp>
      <p:sp>
        <p:nvSpPr>
          <p:cNvPr id="6" name="Titel 5"/>
          <p:cNvSpPr>
            <a:spLocks noGrp="1"/>
          </p:cNvSpPr>
          <p:nvPr>
            <p:ph type="title"/>
          </p:nvPr>
        </p:nvSpPr>
        <p:spPr>
          <a:xfrm>
            <a:off x="431632" y="620714"/>
            <a:ext cx="11323975" cy="450205"/>
          </a:xfrm>
        </p:spPr>
        <p:txBody>
          <a:bodyPr anchor="t"/>
          <a:lstStyle/>
          <a:p>
            <a:r>
              <a:rPr lang="de-CH" dirty="0"/>
              <a:t>Computational model</a:t>
            </a:r>
          </a:p>
        </p:txBody>
      </p:sp>
      <p:sp>
        <p:nvSpPr>
          <p:cNvPr id="16" name="TextBox 15"/>
          <p:cNvSpPr txBox="1"/>
          <p:nvPr/>
        </p:nvSpPr>
        <p:spPr>
          <a:xfrm>
            <a:off x="499013" y="1154895"/>
            <a:ext cx="11353757" cy="369332"/>
          </a:xfrm>
          <a:prstGeom prst="rect">
            <a:avLst/>
          </a:prstGeom>
          <a:noFill/>
        </p:spPr>
        <p:txBody>
          <a:bodyPr wrap="square" rtlCol="0">
            <a:spAutoFit/>
          </a:bodyPr>
          <a:lstStyle/>
          <a:p>
            <a:r>
              <a:rPr lang="en-US" dirty="0"/>
              <a:t>Load introduction and boundary condition</a:t>
            </a:r>
          </a:p>
        </p:txBody>
      </p:sp>
      <p:pic>
        <p:nvPicPr>
          <p:cNvPr id="2" name="Picture 1"/>
          <p:cNvPicPr>
            <a:picLocks noChangeAspect="1"/>
          </p:cNvPicPr>
          <p:nvPr/>
        </p:nvPicPr>
        <p:blipFill rotWithShape="1">
          <a:blip r:embed="rId3" cstate="print">
            <a:extLst>
              <a:ext uri="{28A0092B-C50C-407E-A947-70E740481C1C}">
                <a14:useLocalDpi xmlns:a14="http://schemas.microsoft.com/office/drawing/2010/main" val="0"/>
              </a:ext>
            </a:extLst>
          </a:blip>
          <a:srcRect l="3134"/>
          <a:stretch/>
        </p:blipFill>
        <p:spPr>
          <a:xfrm>
            <a:off x="1007919" y="1992041"/>
            <a:ext cx="5725390" cy="3631035"/>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09210" y="1773521"/>
            <a:ext cx="4075317" cy="4068074"/>
          </a:xfrm>
          <a:prstGeom prst="rect">
            <a:avLst/>
          </a:prstGeom>
        </p:spPr>
      </p:pic>
      <p:sp>
        <p:nvSpPr>
          <p:cNvPr id="11" name="TextBox 10"/>
          <p:cNvSpPr txBox="1"/>
          <p:nvPr/>
        </p:nvSpPr>
        <p:spPr>
          <a:xfrm>
            <a:off x="1621535" y="5733873"/>
            <a:ext cx="4498157" cy="261610"/>
          </a:xfrm>
          <a:prstGeom prst="rect">
            <a:avLst/>
          </a:prstGeom>
          <a:noFill/>
        </p:spPr>
        <p:txBody>
          <a:bodyPr wrap="square" rtlCol="0">
            <a:spAutoFit/>
          </a:bodyPr>
          <a:lstStyle/>
          <a:p>
            <a:pPr algn="ctr"/>
            <a:r>
              <a:rPr lang="en-US" sz="1100" b="1" dirty="0"/>
              <a:t>Fig 27</a:t>
            </a:r>
            <a:r>
              <a:rPr lang="en-US" sz="1100" dirty="0"/>
              <a:t>: Fixed boundary condition</a:t>
            </a:r>
            <a:endParaRPr lang="en-GB" sz="1100" baseline="30000" dirty="0"/>
          </a:p>
        </p:txBody>
      </p:sp>
      <p:sp>
        <p:nvSpPr>
          <p:cNvPr id="12" name="TextBox 11"/>
          <p:cNvSpPr txBox="1"/>
          <p:nvPr/>
        </p:nvSpPr>
        <p:spPr>
          <a:xfrm>
            <a:off x="6997789" y="5972352"/>
            <a:ext cx="4498157" cy="261610"/>
          </a:xfrm>
          <a:prstGeom prst="rect">
            <a:avLst/>
          </a:prstGeom>
          <a:noFill/>
        </p:spPr>
        <p:txBody>
          <a:bodyPr wrap="square" rtlCol="0">
            <a:spAutoFit/>
          </a:bodyPr>
          <a:lstStyle/>
          <a:p>
            <a:pPr algn="ctr"/>
            <a:r>
              <a:rPr lang="en-US" sz="1100" b="1" dirty="0"/>
              <a:t>Fig 28</a:t>
            </a:r>
            <a:r>
              <a:rPr lang="en-US" sz="1100" dirty="0"/>
              <a:t>: Load introduction points</a:t>
            </a:r>
            <a:endParaRPr lang="en-GB" sz="1100" baseline="30000" dirty="0"/>
          </a:p>
        </p:txBody>
      </p:sp>
    </p:spTree>
    <p:extLst>
      <p:ext uri="{BB962C8B-B14F-4D97-AF65-F5344CB8AC3E}">
        <p14:creationId xmlns:p14="http://schemas.microsoft.com/office/powerpoint/2010/main" val="3986012339"/>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3B2F6CB8-9391-4BED-909F-C47A979AE1C4}" type="datetime1">
              <a:rPr lang="de-DE" smtClean="0"/>
              <a:t>30.08.2017</a:t>
            </a:fld>
            <a:endParaRPr lang="de-DE"/>
          </a:p>
        </p:txBody>
      </p:sp>
      <p:sp>
        <p:nvSpPr>
          <p:cNvPr id="4" name="Fußzeilenplatzhalter 3"/>
          <p:cNvSpPr>
            <a:spLocks noGrp="1"/>
          </p:cNvSpPr>
          <p:nvPr>
            <p:ph type="ftr" sz="quarter" idx="11"/>
          </p:nvPr>
        </p:nvSpPr>
        <p:spPr/>
        <p:txBody>
          <a:bodyPr/>
          <a:lstStyle/>
          <a:p>
            <a:r>
              <a:rPr lang="de-DE" dirty="0"/>
              <a:t>Valverde, Alejandro</a:t>
            </a:r>
          </a:p>
        </p:txBody>
      </p:sp>
      <p:sp>
        <p:nvSpPr>
          <p:cNvPr id="5" name="Foliennummernplatzhalter 4"/>
          <p:cNvSpPr>
            <a:spLocks noGrp="1"/>
          </p:cNvSpPr>
          <p:nvPr>
            <p:ph type="sldNum" sz="quarter" idx="12"/>
          </p:nvPr>
        </p:nvSpPr>
        <p:spPr/>
        <p:txBody>
          <a:bodyPr/>
          <a:lstStyle/>
          <a:p>
            <a:fld id="{6C6AE60A-B69C-4790-82F7-3882EDF23186}" type="slidenum">
              <a:rPr lang="de-DE" smtClean="0"/>
              <a:t>16</a:t>
            </a:fld>
            <a:endParaRPr lang="de-DE"/>
          </a:p>
        </p:txBody>
      </p:sp>
      <p:sp>
        <p:nvSpPr>
          <p:cNvPr id="6" name="Titel 5"/>
          <p:cNvSpPr>
            <a:spLocks noGrp="1"/>
          </p:cNvSpPr>
          <p:nvPr>
            <p:ph type="title"/>
          </p:nvPr>
        </p:nvSpPr>
        <p:spPr>
          <a:xfrm>
            <a:off x="431632" y="620714"/>
            <a:ext cx="11323975" cy="450205"/>
          </a:xfrm>
        </p:spPr>
        <p:txBody>
          <a:bodyPr anchor="t"/>
          <a:lstStyle/>
          <a:p>
            <a:r>
              <a:rPr lang="de-CH" dirty="0"/>
              <a:t>Computational model analysis</a:t>
            </a:r>
          </a:p>
        </p:txBody>
      </p:sp>
      <p:sp>
        <p:nvSpPr>
          <p:cNvPr id="16" name="TextBox 15"/>
          <p:cNvSpPr txBox="1"/>
          <p:nvPr/>
        </p:nvSpPr>
        <p:spPr>
          <a:xfrm>
            <a:off x="499013" y="1154895"/>
            <a:ext cx="11353757" cy="369332"/>
          </a:xfrm>
          <a:prstGeom prst="rect">
            <a:avLst/>
          </a:prstGeom>
          <a:noFill/>
        </p:spPr>
        <p:txBody>
          <a:bodyPr wrap="square" rtlCol="0">
            <a:spAutoFit/>
          </a:bodyPr>
          <a:lstStyle/>
          <a:p>
            <a:r>
              <a:rPr lang="en-US" dirty="0"/>
              <a:t>Response characterization for the baseline configuration</a:t>
            </a: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81755" y="4030826"/>
            <a:ext cx="3583865" cy="2069944"/>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18037" y="1504160"/>
            <a:ext cx="3583864" cy="2069944"/>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881755" y="1524227"/>
            <a:ext cx="3583864" cy="2069943"/>
          </a:xfrm>
          <a:prstGeom prst="rect">
            <a:avLst/>
          </a:prstGeom>
        </p:spPr>
      </p:pic>
      <p:pic>
        <p:nvPicPr>
          <p:cNvPr id="10" name="Picture 9"/>
          <p:cNvPicPr>
            <a:picLocks noChangeAspect="1"/>
          </p:cNvPicPr>
          <p:nvPr/>
        </p:nvPicPr>
        <p:blipFill rotWithShape="1">
          <a:blip r:embed="rId6" cstate="print">
            <a:extLst>
              <a:ext uri="{28A0092B-C50C-407E-A947-70E740481C1C}">
                <a14:useLocalDpi xmlns:a14="http://schemas.microsoft.com/office/drawing/2010/main" val="0"/>
              </a:ext>
            </a:extLst>
          </a:blip>
          <a:srcRect l="3056" t="9864" r="7914"/>
          <a:stretch/>
        </p:blipFill>
        <p:spPr>
          <a:xfrm>
            <a:off x="7480610" y="3913194"/>
            <a:ext cx="3858717" cy="2211172"/>
          </a:xfrm>
          <a:prstGeom prst="rect">
            <a:avLst/>
          </a:prstGeom>
        </p:spPr>
      </p:pic>
      <p:sp>
        <p:nvSpPr>
          <p:cNvPr id="17" name="Right Arrow 16"/>
          <p:cNvSpPr/>
          <p:nvPr/>
        </p:nvSpPr>
        <p:spPr>
          <a:xfrm>
            <a:off x="5658188" y="2356156"/>
            <a:ext cx="1779169" cy="365953"/>
          </a:xfrm>
          <a:prstGeom prst="rightArrow">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ight Arrow 17"/>
          <p:cNvSpPr/>
          <p:nvPr/>
        </p:nvSpPr>
        <p:spPr>
          <a:xfrm rot="8857319">
            <a:off x="5718802" y="3859137"/>
            <a:ext cx="1657943" cy="343377"/>
          </a:xfrm>
          <a:prstGeom prst="rightArrow">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1424608" y="6177921"/>
            <a:ext cx="4498157" cy="261610"/>
          </a:xfrm>
          <a:prstGeom prst="rect">
            <a:avLst/>
          </a:prstGeom>
          <a:noFill/>
        </p:spPr>
        <p:txBody>
          <a:bodyPr wrap="square" rtlCol="0">
            <a:spAutoFit/>
          </a:bodyPr>
          <a:lstStyle/>
          <a:p>
            <a:pPr algn="ctr"/>
            <a:r>
              <a:rPr lang="en-US" sz="1100" b="1" dirty="0"/>
              <a:t>Fig 31</a:t>
            </a:r>
            <a:r>
              <a:rPr lang="en-US" sz="1100" dirty="0"/>
              <a:t>: Elastic instabilities for 96% of the prescribed force applied</a:t>
            </a:r>
            <a:endParaRPr lang="en-GB" sz="1100" baseline="30000" dirty="0"/>
          </a:p>
        </p:txBody>
      </p:sp>
      <p:sp>
        <p:nvSpPr>
          <p:cNvPr id="20" name="TextBox 19"/>
          <p:cNvSpPr txBox="1"/>
          <p:nvPr/>
        </p:nvSpPr>
        <p:spPr>
          <a:xfrm>
            <a:off x="1424607" y="3651584"/>
            <a:ext cx="4498157" cy="261610"/>
          </a:xfrm>
          <a:prstGeom prst="rect">
            <a:avLst/>
          </a:prstGeom>
          <a:noFill/>
        </p:spPr>
        <p:txBody>
          <a:bodyPr wrap="square" rtlCol="0">
            <a:spAutoFit/>
          </a:bodyPr>
          <a:lstStyle/>
          <a:p>
            <a:pPr algn="ctr"/>
            <a:r>
              <a:rPr lang="en-US" sz="1100" b="1" dirty="0"/>
              <a:t>Fig 29</a:t>
            </a:r>
            <a:r>
              <a:rPr lang="en-US" sz="1100" dirty="0"/>
              <a:t>: Elastic instabilities for 47% of the prescribed force applied</a:t>
            </a:r>
            <a:endParaRPr lang="en-GB" sz="1100" baseline="30000" dirty="0"/>
          </a:p>
        </p:txBody>
      </p:sp>
      <p:sp>
        <p:nvSpPr>
          <p:cNvPr id="21" name="TextBox 20"/>
          <p:cNvSpPr txBox="1"/>
          <p:nvPr/>
        </p:nvSpPr>
        <p:spPr>
          <a:xfrm>
            <a:off x="7160890" y="3631432"/>
            <a:ext cx="4498157" cy="261610"/>
          </a:xfrm>
          <a:prstGeom prst="rect">
            <a:avLst/>
          </a:prstGeom>
          <a:noFill/>
        </p:spPr>
        <p:txBody>
          <a:bodyPr wrap="square" rtlCol="0">
            <a:spAutoFit/>
          </a:bodyPr>
          <a:lstStyle/>
          <a:p>
            <a:pPr algn="ctr"/>
            <a:r>
              <a:rPr lang="en-US" sz="1100" b="1" dirty="0"/>
              <a:t>Fig 30</a:t>
            </a:r>
            <a:r>
              <a:rPr lang="en-US" sz="1100" dirty="0"/>
              <a:t>: Elastic instabilities for 73% of the prescribed force applied</a:t>
            </a:r>
            <a:endParaRPr lang="en-GB" sz="1100" baseline="30000" dirty="0"/>
          </a:p>
        </p:txBody>
      </p:sp>
      <p:sp>
        <p:nvSpPr>
          <p:cNvPr id="22" name="TextBox 21"/>
          <p:cNvSpPr txBox="1"/>
          <p:nvPr/>
        </p:nvSpPr>
        <p:spPr>
          <a:xfrm>
            <a:off x="7160889" y="6124366"/>
            <a:ext cx="4498157" cy="261610"/>
          </a:xfrm>
          <a:prstGeom prst="rect">
            <a:avLst/>
          </a:prstGeom>
          <a:noFill/>
        </p:spPr>
        <p:txBody>
          <a:bodyPr wrap="square" rtlCol="0">
            <a:spAutoFit/>
          </a:bodyPr>
          <a:lstStyle/>
          <a:p>
            <a:pPr algn="ctr"/>
            <a:r>
              <a:rPr lang="en-US" sz="1100" b="1" dirty="0"/>
              <a:t>Fig 32</a:t>
            </a:r>
            <a:r>
              <a:rPr lang="en-US" sz="1100" dirty="0"/>
              <a:t>: Displacement-force curve</a:t>
            </a:r>
            <a:endParaRPr lang="en-GB" sz="1100" baseline="30000" dirty="0"/>
          </a:p>
        </p:txBody>
      </p:sp>
    </p:spTree>
    <p:extLst>
      <p:ext uri="{BB962C8B-B14F-4D97-AF65-F5344CB8AC3E}">
        <p14:creationId xmlns:p14="http://schemas.microsoft.com/office/powerpoint/2010/main" val="2284848531"/>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3B2F6CB8-9391-4BED-909F-C47A979AE1C4}" type="datetime1">
              <a:rPr lang="de-DE" smtClean="0"/>
              <a:t>30.08.2017</a:t>
            </a:fld>
            <a:endParaRPr lang="de-DE"/>
          </a:p>
        </p:txBody>
      </p:sp>
      <p:sp>
        <p:nvSpPr>
          <p:cNvPr id="4" name="Fußzeilenplatzhalter 3"/>
          <p:cNvSpPr>
            <a:spLocks noGrp="1"/>
          </p:cNvSpPr>
          <p:nvPr>
            <p:ph type="ftr" sz="quarter" idx="11"/>
          </p:nvPr>
        </p:nvSpPr>
        <p:spPr/>
        <p:txBody>
          <a:bodyPr/>
          <a:lstStyle/>
          <a:p>
            <a:r>
              <a:rPr lang="de-DE" dirty="0"/>
              <a:t>Valverde, Alejandro</a:t>
            </a:r>
          </a:p>
        </p:txBody>
      </p:sp>
      <p:sp>
        <p:nvSpPr>
          <p:cNvPr id="5" name="Foliennummernplatzhalter 4"/>
          <p:cNvSpPr>
            <a:spLocks noGrp="1"/>
          </p:cNvSpPr>
          <p:nvPr>
            <p:ph type="sldNum" sz="quarter" idx="12"/>
          </p:nvPr>
        </p:nvSpPr>
        <p:spPr/>
        <p:txBody>
          <a:bodyPr/>
          <a:lstStyle/>
          <a:p>
            <a:fld id="{6C6AE60A-B69C-4790-82F7-3882EDF23186}" type="slidenum">
              <a:rPr lang="de-DE" smtClean="0"/>
              <a:t>17</a:t>
            </a:fld>
            <a:endParaRPr lang="de-DE"/>
          </a:p>
        </p:txBody>
      </p:sp>
      <p:sp>
        <p:nvSpPr>
          <p:cNvPr id="6" name="Titel 5"/>
          <p:cNvSpPr>
            <a:spLocks noGrp="1"/>
          </p:cNvSpPr>
          <p:nvPr>
            <p:ph type="title"/>
          </p:nvPr>
        </p:nvSpPr>
        <p:spPr>
          <a:xfrm>
            <a:off x="431632" y="620714"/>
            <a:ext cx="11323975" cy="450205"/>
          </a:xfrm>
        </p:spPr>
        <p:txBody>
          <a:bodyPr anchor="t"/>
          <a:lstStyle/>
          <a:p>
            <a:r>
              <a:rPr lang="de-CH" dirty="0"/>
              <a:t>Computational model analysis</a:t>
            </a:r>
          </a:p>
        </p:txBody>
      </p:sp>
      <p:sp>
        <p:nvSpPr>
          <p:cNvPr id="16" name="TextBox 15"/>
          <p:cNvSpPr txBox="1"/>
          <p:nvPr/>
        </p:nvSpPr>
        <p:spPr>
          <a:xfrm>
            <a:off x="493714" y="1161472"/>
            <a:ext cx="7082635" cy="369332"/>
          </a:xfrm>
          <a:prstGeom prst="rect">
            <a:avLst/>
          </a:prstGeom>
          <a:noFill/>
        </p:spPr>
        <p:txBody>
          <a:bodyPr wrap="square" rtlCol="0">
            <a:spAutoFit/>
          </a:bodyPr>
          <a:lstStyle/>
          <a:p>
            <a:r>
              <a:rPr lang="en-US" dirty="0"/>
              <a:t>Artificial static energy dissipation using constant damping factor (c)</a:t>
            </a:r>
          </a:p>
        </p:txBody>
      </p:sp>
      <p:pic>
        <p:nvPicPr>
          <p:cNvPr id="21" name="Picture 20"/>
          <p:cNvPicPr>
            <a:picLocks noChangeAspect="1"/>
          </p:cNvPicPr>
          <p:nvPr/>
        </p:nvPicPr>
        <p:blipFill rotWithShape="1">
          <a:blip r:embed="rId3">
            <a:extLst>
              <a:ext uri="{28A0092B-C50C-407E-A947-70E740481C1C}">
                <a14:useLocalDpi xmlns:a14="http://schemas.microsoft.com/office/drawing/2010/main" val="0"/>
              </a:ext>
            </a:extLst>
          </a:blip>
          <a:srcRect l="2715" t="9175" r="6019"/>
          <a:stretch/>
        </p:blipFill>
        <p:spPr>
          <a:xfrm>
            <a:off x="798551" y="2156036"/>
            <a:ext cx="5915608" cy="3332088"/>
          </a:xfrm>
          <a:prstGeom prst="rect">
            <a:avLst/>
          </a:prstGeom>
        </p:spPr>
      </p:pic>
      <p:pic>
        <p:nvPicPr>
          <p:cNvPr id="24" name="Picture 23"/>
          <p:cNvPicPr>
            <a:picLocks noChangeAspect="1"/>
          </p:cNvPicPr>
          <p:nvPr/>
        </p:nvPicPr>
        <p:blipFill rotWithShape="1">
          <a:blip r:embed="rId4">
            <a:extLst>
              <a:ext uri="{28A0092B-C50C-407E-A947-70E740481C1C}">
                <a14:useLocalDpi xmlns:a14="http://schemas.microsoft.com/office/drawing/2010/main" val="0"/>
              </a:ext>
            </a:extLst>
          </a:blip>
          <a:srcRect t="9741" r="7308"/>
          <a:stretch/>
        </p:blipFill>
        <p:spPr>
          <a:xfrm>
            <a:off x="7694655" y="875495"/>
            <a:ext cx="3974754" cy="2322274"/>
          </a:xfrm>
          <a:prstGeom prst="rect">
            <a:avLst/>
          </a:prstGeom>
        </p:spPr>
      </p:pic>
      <p:pic>
        <p:nvPicPr>
          <p:cNvPr id="25" name="Picture 24"/>
          <p:cNvPicPr>
            <a:picLocks noChangeAspect="1"/>
          </p:cNvPicPr>
          <p:nvPr/>
        </p:nvPicPr>
        <p:blipFill rotWithShape="1">
          <a:blip r:embed="rId5" cstate="print">
            <a:extLst>
              <a:ext uri="{28A0092B-C50C-407E-A947-70E740481C1C}">
                <a14:useLocalDpi xmlns:a14="http://schemas.microsoft.com/office/drawing/2010/main" val="0"/>
              </a:ext>
            </a:extLst>
          </a:blip>
          <a:srcRect t="10117" r="7810"/>
          <a:stretch/>
        </p:blipFill>
        <p:spPr>
          <a:xfrm>
            <a:off x="7658899" y="3648269"/>
            <a:ext cx="4087205" cy="2390968"/>
          </a:xfrm>
          <a:prstGeom prst="rect">
            <a:avLst/>
          </a:prstGeom>
        </p:spPr>
      </p:pic>
      <p:sp>
        <p:nvSpPr>
          <p:cNvPr id="26" name="TextBox 25"/>
          <p:cNvSpPr txBox="1"/>
          <p:nvPr/>
        </p:nvSpPr>
        <p:spPr>
          <a:xfrm>
            <a:off x="7687600" y="3217673"/>
            <a:ext cx="3988865" cy="430887"/>
          </a:xfrm>
          <a:prstGeom prst="rect">
            <a:avLst/>
          </a:prstGeom>
          <a:noFill/>
        </p:spPr>
        <p:txBody>
          <a:bodyPr wrap="square" rtlCol="0">
            <a:spAutoFit/>
          </a:bodyPr>
          <a:lstStyle/>
          <a:p>
            <a:pPr algn="ctr"/>
            <a:r>
              <a:rPr lang="en-US" sz="1100" b="1" dirty="0"/>
              <a:t>Fig 34</a:t>
            </a:r>
            <a:r>
              <a:rPr lang="en-US" sz="1100" dirty="0"/>
              <a:t>: External work </a:t>
            </a:r>
            <a:r>
              <a:rPr lang="en-US" sz="1100" dirty="0" err="1"/>
              <a:t>vs</a:t>
            </a:r>
            <a:r>
              <a:rPr lang="en-US" sz="1100" dirty="0"/>
              <a:t> static energy dissipation through artificial damping, f</a:t>
            </a:r>
            <a:r>
              <a:rPr lang="en-GB" sz="1100" dirty="0"/>
              <a:t>or c = 10</a:t>
            </a:r>
            <a:r>
              <a:rPr lang="en-GB" sz="1100" baseline="30000" dirty="0"/>
              <a:t>-6</a:t>
            </a:r>
          </a:p>
        </p:txBody>
      </p:sp>
      <p:sp>
        <p:nvSpPr>
          <p:cNvPr id="27" name="TextBox 26"/>
          <p:cNvSpPr txBox="1"/>
          <p:nvPr/>
        </p:nvSpPr>
        <p:spPr>
          <a:xfrm>
            <a:off x="7708069" y="6093282"/>
            <a:ext cx="3988865" cy="430887"/>
          </a:xfrm>
          <a:prstGeom prst="rect">
            <a:avLst/>
          </a:prstGeom>
          <a:noFill/>
        </p:spPr>
        <p:txBody>
          <a:bodyPr wrap="square" rtlCol="0">
            <a:spAutoFit/>
          </a:bodyPr>
          <a:lstStyle/>
          <a:p>
            <a:pPr algn="ctr"/>
            <a:r>
              <a:rPr lang="en-US" sz="1100" b="1" dirty="0"/>
              <a:t>Fig 35</a:t>
            </a:r>
            <a:r>
              <a:rPr lang="en-US" sz="1100" dirty="0"/>
              <a:t>: External work </a:t>
            </a:r>
            <a:r>
              <a:rPr lang="en-US" sz="1100" dirty="0" err="1"/>
              <a:t>vs</a:t>
            </a:r>
            <a:r>
              <a:rPr lang="en-US" sz="1100" dirty="0"/>
              <a:t> static energy dissipation through artificial damping, f</a:t>
            </a:r>
            <a:r>
              <a:rPr lang="en-GB" sz="1100" dirty="0"/>
              <a:t>or c = 10</a:t>
            </a:r>
            <a:r>
              <a:rPr lang="en-GB" sz="1100" baseline="30000" dirty="0"/>
              <a:t>-9</a:t>
            </a:r>
          </a:p>
        </p:txBody>
      </p:sp>
      <p:sp>
        <p:nvSpPr>
          <p:cNvPr id="28" name="TextBox 27"/>
          <p:cNvSpPr txBox="1"/>
          <p:nvPr/>
        </p:nvSpPr>
        <p:spPr>
          <a:xfrm>
            <a:off x="1075191" y="5646035"/>
            <a:ext cx="5362327" cy="430887"/>
          </a:xfrm>
          <a:prstGeom prst="rect">
            <a:avLst/>
          </a:prstGeom>
          <a:noFill/>
        </p:spPr>
        <p:txBody>
          <a:bodyPr wrap="square" rtlCol="0">
            <a:spAutoFit/>
          </a:bodyPr>
          <a:lstStyle/>
          <a:p>
            <a:pPr algn="ctr"/>
            <a:r>
              <a:rPr lang="en-US" sz="1100" b="1" dirty="0"/>
              <a:t>Fig 33</a:t>
            </a:r>
            <a:r>
              <a:rPr lang="en-US" sz="1100" dirty="0"/>
              <a:t>: Displacement-force curve for various values of constant damping factor c. Prescribed load is 2000N.</a:t>
            </a:r>
            <a:endParaRPr lang="en-GB" sz="1100" baseline="30000" dirty="0"/>
          </a:p>
        </p:txBody>
      </p:sp>
    </p:spTree>
    <p:extLst>
      <p:ext uri="{BB962C8B-B14F-4D97-AF65-F5344CB8AC3E}">
        <p14:creationId xmlns:p14="http://schemas.microsoft.com/office/powerpoint/2010/main" val="3682393941"/>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3B2F6CB8-9391-4BED-909F-C47A979AE1C4}" type="datetime1">
              <a:rPr lang="de-DE" smtClean="0"/>
              <a:t>30.08.2017</a:t>
            </a:fld>
            <a:endParaRPr lang="de-DE"/>
          </a:p>
        </p:txBody>
      </p:sp>
      <p:sp>
        <p:nvSpPr>
          <p:cNvPr id="4" name="Fußzeilenplatzhalter 3"/>
          <p:cNvSpPr>
            <a:spLocks noGrp="1"/>
          </p:cNvSpPr>
          <p:nvPr>
            <p:ph type="ftr" sz="quarter" idx="11"/>
          </p:nvPr>
        </p:nvSpPr>
        <p:spPr/>
        <p:txBody>
          <a:bodyPr/>
          <a:lstStyle/>
          <a:p>
            <a:r>
              <a:rPr lang="de-DE" dirty="0"/>
              <a:t>Valverde, Alejandro</a:t>
            </a:r>
          </a:p>
        </p:txBody>
      </p:sp>
      <p:sp>
        <p:nvSpPr>
          <p:cNvPr id="5" name="Foliennummernplatzhalter 4"/>
          <p:cNvSpPr>
            <a:spLocks noGrp="1"/>
          </p:cNvSpPr>
          <p:nvPr>
            <p:ph type="sldNum" sz="quarter" idx="12"/>
          </p:nvPr>
        </p:nvSpPr>
        <p:spPr/>
        <p:txBody>
          <a:bodyPr/>
          <a:lstStyle/>
          <a:p>
            <a:fld id="{6C6AE60A-B69C-4790-82F7-3882EDF23186}" type="slidenum">
              <a:rPr lang="de-DE" smtClean="0"/>
              <a:t>18</a:t>
            </a:fld>
            <a:endParaRPr lang="de-DE"/>
          </a:p>
        </p:txBody>
      </p:sp>
      <p:sp>
        <p:nvSpPr>
          <p:cNvPr id="6" name="Titel 5"/>
          <p:cNvSpPr>
            <a:spLocks noGrp="1"/>
          </p:cNvSpPr>
          <p:nvPr>
            <p:ph type="title"/>
          </p:nvPr>
        </p:nvSpPr>
        <p:spPr>
          <a:xfrm>
            <a:off x="431632" y="620714"/>
            <a:ext cx="11323975" cy="450205"/>
          </a:xfrm>
        </p:spPr>
        <p:txBody>
          <a:bodyPr anchor="t"/>
          <a:lstStyle/>
          <a:p>
            <a:r>
              <a:rPr lang="de-CH" dirty="0"/>
              <a:t>Computational model analysis</a:t>
            </a:r>
          </a:p>
        </p:txBody>
      </p:sp>
      <p:sp>
        <p:nvSpPr>
          <p:cNvPr id="16" name="TextBox 15"/>
          <p:cNvSpPr txBox="1"/>
          <p:nvPr/>
        </p:nvSpPr>
        <p:spPr>
          <a:xfrm>
            <a:off x="499013" y="1154895"/>
            <a:ext cx="11353757" cy="369332"/>
          </a:xfrm>
          <a:prstGeom prst="rect">
            <a:avLst/>
          </a:prstGeom>
          <a:noFill/>
        </p:spPr>
        <p:txBody>
          <a:bodyPr wrap="square" rtlCol="0">
            <a:spAutoFit/>
          </a:bodyPr>
          <a:lstStyle/>
          <a:p>
            <a:r>
              <a:rPr lang="en-US" dirty="0"/>
              <a:t>Buckling phenomena offset as function of design parameters</a:t>
            </a:r>
          </a:p>
        </p:txBody>
      </p:sp>
      <p:grpSp>
        <p:nvGrpSpPr>
          <p:cNvPr id="11" name="Group 10"/>
          <p:cNvGrpSpPr/>
          <p:nvPr/>
        </p:nvGrpSpPr>
        <p:grpSpPr>
          <a:xfrm>
            <a:off x="495970" y="1540293"/>
            <a:ext cx="5771331" cy="2538452"/>
            <a:chOff x="-139527" y="2053293"/>
            <a:chExt cx="6069706" cy="2669690"/>
          </a:xfrm>
        </p:grpSpPr>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0391" y="2053293"/>
              <a:ext cx="3754978" cy="2263759"/>
            </a:xfrm>
            <a:prstGeom prst="rect">
              <a:avLst/>
            </a:prstGeom>
          </p:spPr>
        </p:pic>
        <p:sp>
          <p:nvSpPr>
            <p:cNvPr id="23" name="TextBox 22"/>
            <p:cNvSpPr txBox="1"/>
            <p:nvPr/>
          </p:nvSpPr>
          <p:spPr>
            <a:xfrm>
              <a:off x="-139527" y="4269819"/>
              <a:ext cx="6069706" cy="453164"/>
            </a:xfrm>
            <a:prstGeom prst="rect">
              <a:avLst/>
            </a:prstGeom>
            <a:noFill/>
          </p:spPr>
          <p:txBody>
            <a:bodyPr wrap="square" rtlCol="0">
              <a:spAutoFit/>
            </a:bodyPr>
            <a:lstStyle/>
            <a:p>
              <a:pPr algn="ctr"/>
              <a:r>
                <a:rPr lang="en-US" sz="1100" b="1" dirty="0"/>
                <a:t>Fig 36</a:t>
              </a:r>
              <a:r>
                <a:rPr lang="en-US" sz="1100" dirty="0"/>
                <a:t>:  Force that induces the structure to collapse as a function of the wing-box wall thickness</a:t>
              </a:r>
              <a:endParaRPr lang="en-GB" sz="1100" baseline="30000" dirty="0"/>
            </a:p>
          </p:txBody>
        </p:sp>
      </p:grpSp>
      <p:grpSp>
        <p:nvGrpSpPr>
          <p:cNvPr id="12" name="Group 11"/>
          <p:cNvGrpSpPr/>
          <p:nvPr/>
        </p:nvGrpSpPr>
        <p:grpSpPr>
          <a:xfrm>
            <a:off x="6540005" y="1524227"/>
            <a:ext cx="4957304" cy="2554519"/>
            <a:chOff x="6285917" y="1897538"/>
            <a:chExt cx="5362327" cy="2763229"/>
          </a:xfrm>
        </p:grpSpPr>
        <p:pic>
          <p:nvPicPr>
            <p:cNvPr id="24" name="Picture 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48844" y="1897538"/>
              <a:ext cx="3659525" cy="2297138"/>
            </a:xfrm>
            <a:prstGeom prst="rect">
              <a:avLst/>
            </a:prstGeom>
          </p:spPr>
        </p:pic>
        <p:sp>
          <p:nvSpPr>
            <p:cNvPr id="25" name="TextBox 24"/>
            <p:cNvSpPr txBox="1"/>
            <p:nvPr/>
          </p:nvSpPr>
          <p:spPr>
            <a:xfrm>
              <a:off x="6285917" y="4194676"/>
              <a:ext cx="5362327" cy="466091"/>
            </a:xfrm>
            <a:prstGeom prst="rect">
              <a:avLst/>
            </a:prstGeom>
            <a:noFill/>
          </p:spPr>
          <p:txBody>
            <a:bodyPr wrap="square" rtlCol="0">
              <a:spAutoFit/>
            </a:bodyPr>
            <a:lstStyle/>
            <a:p>
              <a:pPr algn="ctr"/>
              <a:r>
                <a:rPr lang="en-US" sz="1100" b="1" dirty="0"/>
                <a:t>Fig 37</a:t>
              </a:r>
              <a:r>
                <a:rPr lang="en-US" sz="1100" dirty="0"/>
                <a:t>:  Force that induces the structure to collapse as a function of the wing-box length</a:t>
              </a:r>
              <a:endParaRPr lang="en-GB" sz="1100" baseline="30000" dirty="0"/>
            </a:p>
          </p:txBody>
        </p:sp>
      </p:grpSp>
      <p:grpSp>
        <p:nvGrpSpPr>
          <p:cNvPr id="26" name="Group 25"/>
          <p:cNvGrpSpPr/>
          <p:nvPr/>
        </p:nvGrpSpPr>
        <p:grpSpPr>
          <a:xfrm>
            <a:off x="832274" y="4058089"/>
            <a:ext cx="5098725" cy="2507251"/>
            <a:chOff x="221091" y="2102461"/>
            <a:chExt cx="5362327" cy="2636876"/>
          </a:xfrm>
        </p:grpSpPr>
        <p:pic>
          <p:nvPicPr>
            <p:cNvPr id="27" name="Picture 2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84749" y="2102461"/>
              <a:ext cx="3406260" cy="2165424"/>
            </a:xfrm>
            <a:prstGeom prst="rect">
              <a:avLst/>
            </a:prstGeom>
          </p:spPr>
        </p:pic>
        <p:sp>
          <p:nvSpPr>
            <p:cNvPr id="28" name="TextBox 27"/>
            <p:cNvSpPr txBox="1"/>
            <p:nvPr/>
          </p:nvSpPr>
          <p:spPr>
            <a:xfrm>
              <a:off x="221091" y="4286173"/>
              <a:ext cx="5362327" cy="453164"/>
            </a:xfrm>
            <a:prstGeom prst="rect">
              <a:avLst/>
            </a:prstGeom>
            <a:noFill/>
          </p:spPr>
          <p:txBody>
            <a:bodyPr wrap="square" rtlCol="0">
              <a:spAutoFit/>
            </a:bodyPr>
            <a:lstStyle/>
            <a:p>
              <a:pPr algn="ctr"/>
              <a:r>
                <a:rPr lang="en-US" sz="1100" b="1" dirty="0"/>
                <a:t>Fig 38</a:t>
              </a:r>
              <a:r>
                <a:rPr lang="en-US" sz="1100" dirty="0"/>
                <a:t>:  Force that induces the structure to collapse as a function of the chiral ligament length</a:t>
              </a:r>
              <a:endParaRPr lang="en-GB" sz="1100" baseline="30000" dirty="0"/>
            </a:p>
          </p:txBody>
        </p:sp>
      </p:grpSp>
      <p:grpSp>
        <p:nvGrpSpPr>
          <p:cNvPr id="29" name="Group 28"/>
          <p:cNvGrpSpPr/>
          <p:nvPr/>
        </p:nvGrpSpPr>
        <p:grpSpPr>
          <a:xfrm>
            <a:off x="6540005" y="4058088"/>
            <a:ext cx="4957304" cy="2447989"/>
            <a:chOff x="6293042" y="1965486"/>
            <a:chExt cx="5362327" cy="2647994"/>
          </a:xfrm>
        </p:grpSpPr>
        <p:pic>
          <p:nvPicPr>
            <p:cNvPr id="30" name="Picture 29"/>
            <p:cNvPicPr>
              <a:picLocks noChangeAspect="1"/>
            </p:cNvPicPr>
            <p:nvPr/>
          </p:nvPicPr>
          <p:blipFill rotWithShape="1">
            <a:blip r:embed="rId6" cstate="print">
              <a:extLst>
                <a:ext uri="{28A0092B-C50C-407E-A947-70E740481C1C}">
                  <a14:useLocalDpi xmlns:a14="http://schemas.microsoft.com/office/drawing/2010/main" val="0"/>
                </a:ext>
              </a:extLst>
            </a:blip>
            <a:srcRect t="4240"/>
            <a:stretch/>
          </p:blipFill>
          <p:spPr>
            <a:xfrm>
              <a:off x="7278265" y="1965486"/>
              <a:ext cx="3600686" cy="2261383"/>
            </a:xfrm>
            <a:prstGeom prst="rect">
              <a:avLst/>
            </a:prstGeom>
          </p:spPr>
        </p:pic>
        <p:sp>
          <p:nvSpPr>
            <p:cNvPr id="31" name="TextBox 30"/>
            <p:cNvSpPr txBox="1"/>
            <p:nvPr/>
          </p:nvSpPr>
          <p:spPr>
            <a:xfrm>
              <a:off x="6293042" y="4147389"/>
              <a:ext cx="5362327" cy="466091"/>
            </a:xfrm>
            <a:prstGeom prst="rect">
              <a:avLst/>
            </a:prstGeom>
            <a:noFill/>
          </p:spPr>
          <p:txBody>
            <a:bodyPr wrap="square" rtlCol="0">
              <a:spAutoFit/>
            </a:bodyPr>
            <a:lstStyle/>
            <a:p>
              <a:pPr algn="ctr"/>
              <a:r>
                <a:rPr lang="en-US" sz="1100" b="1" dirty="0"/>
                <a:t>Fig 39</a:t>
              </a:r>
              <a:r>
                <a:rPr lang="en-US" sz="1100" dirty="0"/>
                <a:t>:  Force that induces the structure to collapse as a function of the chiral lattice thickness</a:t>
              </a:r>
              <a:endParaRPr lang="en-GB" sz="1100" baseline="30000" dirty="0"/>
            </a:p>
          </p:txBody>
        </p:sp>
      </p:grpSp>
    </p:spTree>
    <p:extLst>
      <p:ext uri="{BB962C8B-B14F-4D97-AF65-F5344CB8AC3E}">
        <p14:creationId xmlns:p14="http://schemas.microsoft.com/office/powerpoint/2010/main" val="4090130189"/>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3B2F6CB8-9391-4BED-909F-C47A979AE1C4}" type="datetime1">
              <a:rPr lang="de-DE" smtClean="0"/>
              <a:t>30.08.2017</a:t>
            </a:fld>
            <a:endParaRPr lang="de-DE"/>
          </a:p>
        </p:txBody>
      </p:sp>
      <p:sp>
        <p:nvSpPr>
          <p:cNvPr id="5" name="Foliennummernplatzhalter 4"/>
          <p:cNvSpPr>
            <a:spLocks noGrp="1"/>
          </p:cNvSpPr>
          <p:nvPr>
            <p:ph type="sldNum" sz="quarter" idx="12"/>
          </p:nvPr>
        </p:nvSpPr>
        <p:spPr/>
        <p:txBody>
          <a:bodyPr/>
          <a:lstStyle/>
          <a:p>
            <a:fld id="{6C6AE60A-B69C-4790-82F7-3882EDF23186}" type="slidenum">
              <a:rPr lang="de-DE" smtClean="0"/>
              <a:t>19</a:t>
            </a:fld>
            <a:endParaRPr lang="de-DE"/>
          </a:p>
        </p:txBody>
      </p:sp>
      <p:sp>
        <p:nvSpPr>
          <p:cNvPr id="6" name="Titel 5"/>
          <p:cNvSpPr>
            <a:spLocks noGrp="1"/>
          </p:cNvSpPr>
          <p:nvPr>
            <p:ph type="title"/>
          </p:nvPr>
        </p:nvSpPr>
        <p:spPr>
          <a:xfrm>
            <a:off x="431632" y="620714"/>
            <a:ext cx="11323975" cy="450205"/>
          </a:xfrm>
        </p:spPr>
        <p:txBody>
          <a:bodyPr anchor="t"/>
          <a:lstStyle/>
          <a:p>
            <a:r>
              <a:rPr lang="de-CH" dirty="0"/>
              <a:t>Computational model analysis</a:t>
            </a:r>
          </a:p>
        </p:txBody>
      </p:sp>
      <p:sp>
        <p:nvSpPr>
          <p:cNvPr id="16" name="TextBox 15"/>
          <p:cNvSpPr txBox="1"/>
          <p:nvPr/>
        </p:nvSpPr>
        <p:spPr>
          <a:xfrm>
            <a:off x="499013" y="1154895"/>
            <a:ext cx="11353757" cy="369332"/>
          </a:xfrm>
          <a:prstGeom prst="rect">
            <a:avLst/>
          </a:prstGeom>
          <a:noFill/>
        </p:spPr>
        <p:txBody>
          <a:bodyPr wrap="square" rtlCol="0">
            <a:spAutoFit/>
          </a:bodyPr>
          <a:lstStyle/>
          <a:p>
            <a:r>
              <a:rPr lang="en-US" dirty="0"/>
              <a:t>Chiral eccentricity</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1632" y="1824002"/>
            <a:ext cx="5882081" cy="3329258"/>
          </a:xfrm>
          <a:prstGeom prst="rect">
            <a:avLst/>
          </a:prstGeom>
        </p:spPr>
      </p:pic>
      <p:pic>
        <p:nvPicPr>
          <p:cNvPr id="7" name="Picture 6"/>
          <p:cNvPicPr>
            <a:picLocks noChangeAspect="1"/>
          </p:cNvPicPr>
          <p:nvPr/>
        </p:nvPicPr>
        <p:blipFill rotWithShape="1">
          <a:blip r:embed="rId4" cstate="print">
            <a:extLst>
              <a:ext uri="{28A0092B-C50C-407E-A947-70E740481C1C}">
                <a14:useLocalDpi xmlns:a14="http://schemas.microsoft.com/office/drawing/2010/main" val="0"/>
              </a:ext>
            </a:extLst>
          </a:blip>
          <a:srcRect r="36315"/>
          <a:stretch/>
        </p:blipFill>
        <p:spPr>
          <a:xfrm>
            <a:off x="7149918" y="721223"/>
            <a:ext cx="3685230" cy="2784420"/>
          </a:xfrm>
          <a:prstGeom prst="rect">
            <a:avLst/>
          </a:prstGeom>
        </p:spPr>
      </p:pic>
      <p:sp>
        <p:nvSpPr>
          <p:cNvPr id="21" name="TextBox 20"/>
          <p:cNvSpPr txBox="1"/>
          <p:nvPr/>
        </p:nvSpPr>
        <p:spPr>
          <a:xfrm>
            <a:off x="691509" y="5292074"/>
            <a:ext cx="5362327" cy="430887"/>
          </a:xfrm>
          <a:prstGeom prst="rect">
            <a:avLst/>
          </a:prstGeom>
          <a:noFill/>
        </p:spPr>
        <p:txBody>
          <a:bodyPr wrap="square" rtlCol="0">
            <a:spAutoFit/>
          </a:bodyPr>
          <a:lstStyle/>
          <a:p>
            <a:pPr algn="ctr"/>
            <a:r>
              <a:rPr lang="en-US" sz="1100" b="1" dirty="0"/>
              <a:t>Fig 40</a:t>
            </a:r>
            <a:r>
              <a:rPr lang="en-US" sz="1100" dirty="0"/>
              <a:t>: Displacement-force curve for various values of chiral ligament eccentricity. Prescribed load is 2000N</a:t>
            </a:r>
            <a:endParaRPr lang="en-GB" sz="1100" baseline="30000" dirty="0"/>
          </a:p>
        </p:txBody>
      </p:sp>
      <p:sp>
        <p:nvSpPr>
          <p:cNvPr id="22" name="TextBox 21"/>
          <p:cNvSpPr txBox="1"/>
          <p:nvPr/>
        </p:nvSpPr>
        <p:spPr>
          <a:xfrm>
            <a:off x="6175891" y="3575942"/>
            <a:ext cx="5362327" cy="261610"/>
          </a:xfrm>
          <a:prstGeom prst="rect">
            <a:avLst/>
          </a:prstGeom>
          <a:noFill/>
        </p:spPr>
        <p:txBody>
          <a:bodyPr wrap="square" rtlCol="0">
            <a:spAutoFit/>
          </a:bodyPr>
          <a:lstStyle/>
          <a:p>
            <a:pPr algn="ctr"/>
            <a:r>
              <a:rPr lang="en-US" sz="1100" b="1" dirty="0"/>
              <a:t>Fig 41</a:t>
            </a:r>
            <a:r>
              <a:rPr lang="en-US" sz="1100" dirty="0"/>
              <a:t>: Elastic instabilities for e/B = 0.1</a:t>
            </a:r>
            <a:endParaRPr lang="en-GB" sz="1100" baseline="30000" dirty="0"/>
          </a:p>
        </p:txBody>
      </p:sp>
      <p:grpSp>
        <p:nvGrpSpPr>
          <p:cNvPr id="32" name="Group 31"/>
          <p:cNvGrpSpPr/>
          <p:nvPr/>
        </p:nvGrpSpPr>
        <p:grpSpPr>
          <a:xfrm>
            <a:off x="6378402" y="3765174"/>
            <a:ext cx="4957304" cy="2706811"/>
            <a:chOff x="6397444" y="1765000"/>
            <a:chExt cx="5362327" cy="2927962"/>
          </a:xfrm>
        </p:grpSpPr>
        <p:pic>
          <p:nvPicPr>
            <p:cNvPr id="33" name="Picture 3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95261" y="1765000"/>
              <a:ext cx="3766695" cy="2562216"/>
            </a:xfrm>
            <a:prstGeom prst="rect">
              <a:avLst/>
            </a:prstGeom>
          </p:spPr>
        </p:pic>
        <p:sp>
          <p:nvSpPr>
            <p:cNvPr id="34" name="TextBox 33"/>
            <p:cNvSpPr txBox="1"/>
            <p:nvPr/>
          </p:nvSpPr>
          <p:spPr>
            <a:xfrm>
              <a:off x="6397444" y="4226871"/>
              <a:ext cx="5362327" cy="466091"/>
            </a:xfrm>
            <a:prstGeom prst="rect">
              <a:avLst/>
            </a:prstGeom>
            <a:noFill/>
          </p:spPr>
          <p:txBody>
            <a:bodyPr wrap="square" rtlCol="0">
              <a:spAutoFit/>
            </a:bodyPr>
            <a:lstStyle/>
            <a:p>
              <a:pPr algn="ctr"/>
              <a:r>
                <a:rPr lang="en-US" sz="1100" b="1" dirty="0"/>
                <a:t>Fig 42</a:t>
              </a:r>
              <a:r>
                <a:rPr lang="en-US" sz="1100" dirty="0"/>
                <a:t>:  Force that induces the structure to collapse as a function of the chiral lattice thickness</a:t>
              </a:r>
              <a:endParaRPr lang="en-GB" sz="1100" baseline="30000" dirty="0"/>
            </a:p>
          </p:txBody>
        </p:sp>
      </p:grpSp>
      <p:sp>
        <p:nvSpPr>
          <p:cNvPr id="35" name="Fußzeilenplatzhalter 3"/>
          <p:cNvSpPr>
            <a:spLocks noGrp="1"/>
          </p:cNvSpPr>
          <p:nvPr>
            <p:ph type="ftr" sz="quarter" idx="11"/>
          </p:nvPr>
        </p:nvSpPr>
        <p:spPr>
          <a:xfrm>
            <a:off x="6093620" y="6308726"/>
            <a:ext cx="4276480" cy="468312"/>
          </a:xfrm>
        </p:spPr>
        <p:txBody>
          <a:bodyPr/>
          <a:lstStyle/>
          <a:p>
            <a:r>
              <a:rPr lang="de-DE" dirty="0"/>
              <a:t>Valverde, Alejandro</a:t>
            </a:r>
          </a:p>
        </p:txBody>
      </p:sp>
    </p:spTree>
    <p:extLst>
      <p:ext uri="{BB962C8B-B14F-4D97-AF65-F5344CB8AC3E}">
        <p14:creationId xmlns:p14="http://schemas.microsoft.com/office/powerpoint/2010/main" val="4067449857"/>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3B2F6CB8-9391-4BED-909F-C47A979AE1C4}" type="datetime1">
              <a:rPr lang="de-DE" smtClean="0"/>
              <a:t>30.08.2017</a:t>
            </a:fld>
            <a:endParaRPr lang="de-DE"/>
          </a:p>
        </p:txBody>
      </p:sp>
      <p:sp>
        <p:nvSpPr>
          <p:cNvPr id="4" name="Fußzeilenplatzhalter 3"/>
          <p:cNvSpPr>
            <a:spLocks noGrp="1"/>
          </p:cNvSpPr>
          <p:nvPr>
            <p:ph type="ftr" sz="quarter" idx="11"/>
          </p:nvPr>
        </p:nvSpPr>
        <p:spPr/>
        <p:txBody>
          <a:bodyPr/>
          <a:lstStyle/>
          <a:p>
            <a:r>
              <a:rPr lang="de-DE" dirty="0"/>
              <a:t>Valverde, Alejandro</a:t>
            </a:r>
          </a:p>
        </p:txBody>
      </p:sp>
      <p:sp>
        <p:nvSpPr>
          <p:cNvPr id="5" name="Foliennummernplatzhalter 4"/>
          <p:cNvSpPr>
            <a:spLocks noGrp="1"/>
          </p:cNvSpPr>
          <p:nvPr>
            <p:ph type="sldNum" sz="quarter" idx="12"/>
          </p:nvPr>
        </p:nvSpPr>
        <p:spPr/>
        <p:txBody>
          <a:bodyPr/>
          <a:lstStyle/>
          <a:p>
            <a:fld id="{6C6AE60A-B69C-4790-82F7-3882EDF23186}" type="slidenum">
              <a:rPr lang="de-DE" smtClean="0"/>
              <a:t>2</a:t>
            </a:fld>
            <a:endParaRPr lang="de-DE"/>
          </a:p>
        </p:txBody>
      </p:sp>
      <p:sp>
        <p:nvSpPr>
          <p:cNvPr id="6" name="Titel 5"/>
          <p:cNvSpPr>
            <a:spLocks noGrp="1"/>
          </p:cNvSpPr>
          <p:nvPr>
            <p:ph type="title"/>
          </p:nvPr>
        </p:nvSpPr>
        <p:spPr>
          <a:xfrm>
            <a:off x="431632" y="689540"/>
            <a:ext cx="11323975" cy="450205"/>
          </a:xfrm>
        </p:spPr>
        <p:txBody>
          <a:bodyPr anchor="t"/>
          <a:lstStyle/>
          <a:p>
            <a:r>
              <a:rPr lang="de-CH" dirty="0"/>
              <a:t>Motivation</a:t>
            </a:r>
          </a:p>
        </p:txBody>
      </p:sp>
      <p:sp>
        <p:nvSpPr>
          <p:cNvPr id="7" name="TextBox 6"/>
          <p:cNvSpPr txBox="1"/>
          <p:nvPr/>
        </p:nvSpPr>
        <p:spPr>
          <a:xfrm>
            <a:off x="6577551" y="1424786"/>
            <a:ext cx="5178056" cy="369332"/>
          </a:xfrm>
          <a:prstGeom prst="rect">
            <a:avLst/>
          </a:prstGeom>
          <a:noFill/>
        </p:spPr>
        <p:txBody>
          <a:bodyPr wrap="square" rtlCol="0">
            <a:spAutoFit/>
          </a:bodyPr>
          <a:lstStyle/>
          <a:p>
            <a:pPr algn="ctr"/>
            <a:r>
              <a:rPr lang="es-ES" noProof="1"/>
              <a:t>Gust alleviation</a:t>
            </a:r>
            <a:endParaRPr lang="en-US" noProof="1"/>
          </a:p>
        </p:txBody>
      </p:sp>
      <p:sp>
        <p:nvSpPr>
          <p:cNvPr id="12" name="TextBox 11"/>
          <p:cNvSpPr txBox="1"/>
          <p:nvPr/>
        </p:nvSpPr>
        <p:spPr>
          <a:xfrm>
            <a:off x="792103" y="1424786"/>
            <a:ext cx="5301517" cy="369332"/>
          </a:xfrm>
          <a:prstGeom prst="rect">
            <a:avLst/>
          </a:prstGeom>
          <a:noFill/>
        </p:spPr>
        <p:txBody>
          <a:bodyPr wrap="square" rtlCol="0">
            <a:spAutoFit/>
          </a:bodyPr>
          <a:lstStyle/>
          <a:p>
            <a:pPr algn="ctr"/>
            <a:r>
              <a:rPr lang="es-ES" noProof="1"/>
              <a:t>Wing demonstrator</a:t>
            </a:r>
            <a:endParaRPr lang="en-US" noProof="1"/>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73381" y="2027295"/>
            <a:ext cx="5586396" cy="1738724"/>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45003" y="4066022"/>
            <a:ext cx="5043153" cy="1786679"/>
          </a:xfrm>
          <a:prstGeom prst="rect">
            <a:avLst/>
          </a:prstGeom>
        </p:spPr>
      </p:pic>
      <p:pic>
        <p:nvPicPr>
          <p:cNvPr id="205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5491" y="2259826"/>
            <a:ext cx="4814739" cy="30123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TextBox 12"/>
          <p:cNvSpPr txBox="1"/>
          <p:nvPr/>
        </p:nvSpPr>
        <p:spPr>
          <a:xfrm>
            <a:off x="1448425" y="5507011"/>
            <a:ext cx="3988865" cy="261610"/>
          </a:xfrm>
          <a:prstGeom prst="rect">
            <a:avLst/>
          </a:prstGeom>
          <a:noFill/>
        </p:spPr>
        <p:txBody>
          <a:bodyPr wrap="square" rtlCol="0">
            <a:spAutoFit/>
          </a:bodyPr>
          <a:lstStyle/>
          <a:p>
            <a:pPr algn="ctr"/>
            <a:r>
              <a:rPr lang="en-US" sz="1100" b="1" dirty="0"/>
              <a:t>Fig 1</a:t>
            </a:r>
            <a:r>
              <a:rPr lang="en-US" sz="1100" dirty="0"/>
              <a:t>: Wing demonstrator, </a:t>
            </a:r>
            <a:r>
              <a:rPr lang="en-US" sz="1100" dirty="0" err="1"/>
              <a:t>Raither</a:t>
            </a:r>
            <a:r>
              <a:rPr lang="en-US" sz="1100" dirty="0"/>
              <a:t> (2013)</a:t>
            </a:r>
            <a:endParaRPr lang="en-GB" sz="1100" baseline="30000" dirty="0"/>
          </a:p>
        </p:txBody>
      </p:sp>
      <p:sp>
        <p:nvSpPr>
          <p:cNvPr id="14" name="TextBox 13"/>
          <p:cNvSpPr txBox="1"/>
          <p:nvPr/>
        </p:nvSpPr>
        <p:spPr>
          <a:xfrm>
            <a:off x="7172146" y="5768621"/>
            <a:ext cx="3988865" cy="261610"/>
          </a:xfrm>
          <a:prstGeom prst="rect">
            <a:avLst/>
          </a:prstGeom>
          <a:noFill/>
        </p:spPr>
        <p:txBody>
          <a:bodyPr wrap="square" rtlCol="0">
            <a:spAutoFit/>
          </a:bodyPr>
          <a:lstStyle/>
          <a:p>
            <a:pPr algn="ctr"/>
            <a:r>
              <a:rPr lang="en-US" sz="1100" b="1" dirty="0"/>
              <a:t>Fig 2</a:t>
            </a:r>
            <a:r>
              <a:rPr lang="en-US" sz="1100" dirty="0"/>
              <a:t>: Gust alleviation mechanism</a:t>
            </a:r>
            <a:endParaRPr lang="en-GB" sz="1100" baseline="30000" dirty="0"/>
          </a:p>
        </p:txBody>
      </p:sp>
    </p:spTree>
    <p:extLst>
      <p:ext uri="{BB962C8B-B14F-4D97-AF65-F5344CB8AC3E}">
        <p14:creationId xmlns:p14="http://schemas.microsoft.com/office/powerpoint/2010/main" val="33734617"/>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3B2F6CB8-9391-4BED-909F-C47A979AE1C4}" type="datetime1">
              <a:rPr lang="de-DE" smtClean="0"/>
              <a:t>30.08.2017</a:t>
            </a:fld>
            <a:endParaRPr lang="de-DE"/>
          </a:p>
        </p:txBody>
      </p:sp>
      <p:sp>
        <p:nvSpPr>
          <p:cNvPr id="4" name="Fußzeilenplatzhalter 3"/>
          <p:cNvSpPr>
            <a:spLocks noGrp="1"/>
          </p:cNvSpPr>
          <p:nvPr>
            <p:ph type="ftr" sz="quarter" idx="11"/>
          </p:nvPr>
        </p:nvSpPr>
        <p:spPr/>
        <p:txBody>
          <a:bodyPr/>
          <a:lstStyle/>
          <a:p>
            <a:r>
              <a:rPr lang="de-DE" dirty="0"/>
              <a:t>Valverde, Alejandro</a:t>
            </a:r>
          </a:p>
        </p:txBody>
      </p:sp>
      <p:sp>
        <p:nvSpPr>
          <p:cNvPr id="5" name="Foliennummernplatzhalter 4"/>
          <p:cNvSpPr>
            <a:spLocks noGrp="1"/>
          </p:cNvSpPr>
          <p:nvPr>
            <p:ph type="sldNum" sz="quarter" idx="12"/>
          </p:nvPr>
        </p:nvSpPr>
        <p:spPr/>
        <p:txBody>
          <a:bodyPr/>
          <a:lstStyle/>
          <a:p>
            <a:fld id="{6C6AE60A-B69C-4790-82F7-3882EDF23186}" type="slidenum">
              <a:rPr lang="de-DE" smtClean="0"/>
              <a:t>20</a:t>
            </a:fld>
            <a:endParaRPr lang="de-DE"/>
          </a:p>
        </p:txBody>
      </p:sp>
      <p:sp>
        <p:nvSpPr>
          <p:cNvPr id="6" name="Titel 5"/>
          <p:cNvSpPr>
            <a:spLocks noGrp="1"/>
          </p:cNvSpPr>
          <p:nvPr>
            <p:ph type="title"/>
          </p:nvPr>
        </p:nvSpPr>
        <p:spPr>
          <a:xfrm>
            <a:off x="431632" y="620714"/>
            <a:ext cx="11323975" cy="450205"/>
          </a:xfrm>
        </p:spPr>
        <p:txBody>
          <a:bodyPr anchor="t"/>
          <a:lstStyle/>
          <a:p>
            <a:r>
              <a:rPr lang="de-CH" dirty="0"/>
              <a:t>Computational model further analysis</a:t>
            </a:r>
          </a:p>
        </p:txBody>
      </p:sp>
      <p:sp>
        <p:nvSpPr>
          <p:cNvPr id="16" name="TextBox 15"/>
          <p:cNvSpPr txBox="1"/>
          <p:nvPr/>
        </p:nvSpPr>
        <p:spPr>
          <a:xfrm>
            <a:off x="499013" y="1154895"/>
            <a:ext cx="11353757" cy="369332"/>
          </a:xfrm>
          <a:prstGeom prst="rect">
            <a:avLst/>
          </a:prstGeom>
          <a:noFill/>
        </p:spPr>
        <p:txBody>
          <a:bodyPr wrap="square" rtlCol="0">
            <a:spAutoFit/>
          </a:bodyPr>
          <a:lstStyle/>
          <a:p>
            <a:r>
              <a:rPr lang="en-US" dirty="0"/>
              <a:t>Connection between the chiral lattice and the wing-box skin</a:t>
            </a:r>
          </a:p>
        </p:txBody>
      </p:sp>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t="8079" r="6671"/>
          <a:stretch/>
        </p:blipFill>
        <p:spPr>
          <a:xfrm>
            <a:off x="6572352" y="1825583"/>
            <a:ext cx="5458440" cy="3225656"/>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0938" y="2052209"/>
            <a:ext cx="6146264" cy="2736769"/>
          </a:xfrm>
          <a:prstGeom prst="rect">
            <a:avLst/>
          </a:prstGeom>
        </p:spPr>
      </p:pic>
      <p:sp>
        <p:nvSpPr>
          <p:cNvPr id="12" name="TextBox 11"/>
          <p:cNvSpPr txBox="1"/>
          <p:nvPr/>
        </p:nvSpPr>
        <p:spPr>
          <a:xfrm>
            <a:off x="488404" y="5051239"/>
            <a:ext cx="5771331" cy="430887"/>
          </a:xfrm>
          <a:prstGeom prst="rect">
            <a:avLst/>
          </a:prstGeom>
          <a:noFill/>
        </p:spPr>
        <p:txBody>
          <a:bodyPr wrap="square" rtlCol="0">
            <a:spAutoFit/>
          </a:bodyPr>
          <a:lstStyle/>
          <a:p>
            <a:pPr algn="ctr"/>
            <a:r>
              <a:rPr lang="en-US" sz="1100" b="1" dirty="0"/>
              <a:t>Fig 43</a:t>
            </a:r>
            <a:r>
              <a:rPr lang="en-US" sz="1100" dirty="0"/>
              <a:t>:  Elastic instabilities appearance at the chiral ligaments at the root for free rotation (left) and fixed(right) connections between the chiral structure and the wing-box skin</a:t>
            </a:r>
            <a:endParaRPr lang="en-GB" sz="1100" baseline="30000" dirty="0"/>
          </a:p>
        </p:txBody>
      </p:sp>
      <p:sp>
        <p:nvSpPr>
          <p:cNvPr id="13" name="TextBox 12"/>
          <p:cNvSpPr txBox="1"/>
          <p:nvPr/>
        </p:nvSpPr>
        <p:spPr>
          <a:xfrm>
            <a:off x="6415907" y="5037112"/>
            <a:ext cx="5771331" cy="543739"/>
          </a:xfrm>
          <a:prstGeom prst="rect">
            <a:avLst/>
          </a:prstGeom>
          <a:noFill/>
        </p:spPr>
        <p:txBody>
          <a:bodyPr wrap="square" rtlCol="0">
            <a:spAutoFit/>
          </a:bodyPr>
          <a:lstStyle/>
          <a:p>
            <a:pPr algn="ctr"/>
            <a:r>
              <a:rPr lang="en-US" sz="1100" b="1" dirty="0"/>
              <a:t>Fig 44</a:t>
            </a:r>
            <a:r>
              <a:rPr lang="en-US" sz="1100" dirty="0"/>
              <a:t>:  Force that induces the structure to collapse for different type of connections between the chiral structure and the wing-box skin. Prescribed load is 2000N.</a:t>
            </a:r>
            <a:endParaRPr lang="en-GB" sz="1100" baseline="30000" dirty="0"/>
          </a:p>
          <a:p>
            <a:pPr algn="ctr"/>
            <a:endParaRPr lang="en-GB" sz="1100" baseline="30000" dirty="0"/>
          </a:p>
        </p:txBody>
      </p:sp>
    </p:spTree>
    <p:extLst>
      <p:ext uri="{BB962C8B-B14F-4D97-AF65-F5344CB8AC3E}">
        <p14:creationId xmlns:p14="http://schemas.microsoft.com/office/powerpoint/2010/main" val="1167305870"/>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3B2F6CB8-9391-4BED-909F-C47A979AE1C4}" type="datetime1">
              <a:rPr lang="de-DE" smtClean="0"/>
              <a:t>30.08.2017</a:t>
            </a:fld>
            <a:endParaRPr lang="de-DE"/>
          </a:p>
        </p:txBody>
      </p:sp>
      <p:sp>
        <p:nvSpPr>
          <p:cNvPr id="4" name="Fußzeilenplatzhalter 3"/>
          <p:cNvSpPr>
            <a:spLocks noGrp="1"/>
          </p:cNvSpPr>
          <p:nvPr>
            <p:ph type="ftr" sz="quarter" idx="11"/>
          </p:nvPr>
        </p:nvSpPr>
        <p:spPr/>
        <p:txBody>
          <a:bodyPr/>
          <a:lstStyle/>
          <a:p>
            <a:r>
              <a:rPr lang="de-DE" dirty="0"/>
              <a:t>Valverde, Alejandro</a:t>
            </a:r>
          </a:p>
        </p:txBody>
      </p:sp>
      <p:sp>
        <p:nvSpPr>
          <p:cNvPr id="5" name="Foliennummernplatzhalter 4"/>
          <p:cNvSpPr>
            <a:spLocks noGrp="1"/>
          </p:cNvSpPr>
          <p:nvPr>
            <p:ph type="sldNum" sz="quarter" idx="12"/>
          </p:nvPr>
        </p:nvSpPr>
        <p:spPr/>
        <p:txBody>
          <a:bodyPr/>
          <a:lstStyle/>
          <a:p>
            <a:fld id="{6C6AE60A-B69C-4790-82F7-3882EDF23186}" type="slidenum">
              <a:rPr lang="de-DE" smtClean="0"/>
              <a:t>21</a:t>
            </a:fld>
            <a:endParaRPr lang="de-DE"/>
          </a:p>
        </p:txBody>
      </p:sp>
      <p:sp>
        <p:nvSpPr>
          <p:cNvPr id="6" name="Titel 5"/>
          <p:cNvSpPr>
            <a:spLocks noGrp="1"/>
          </p:cNvSpPr>
          <p:nvPr>
            <p:ph type="title"/>
          </p:nvPr>
        </p:nvSpPr>
        <p:spPr>
          <a:xfrm>
            <a:off x="431632" y="620714"/>
            <a:ext cx="11323975" cy="450205"/>
          </a:xfrm>
        </p:spPr>
        <p:txBody>
          <a:bodyPr anchor="t"/>
          <a:lstStyle/>
          <a:p>
            <a:r>
              <a:rPr lang="de-CH" dirty="0"/>
              <a:t>Computational model further analysis</a:t>
            </a:r>
          </a:p>
        </p:txBody>
      </p:sp>
      <p:sp>
        <p:nvSpPr>
          <p:cNvPr id="16" name="TextBox 15"/>
          <p:cNvSpPr txBox="1"/>
          <p:nvPr/>
        </p:nvSpPr>
        <p:spPr>
          <a:xfrm>
            <a:off x="499013" y="1154895"/>
            <a:ext cx="11353757" cy="646331"/>
          </a:xfrm>
          <a:prstGeom prst="rect">
            <a:avLst/>
          </a:prstGeom>
          <a:noFill/>
        </p:spPr>
        <p:txBody>
          <a:bodyPr wrap="square" rtlCol="0">
            <a:spAutoFit/>
          </a:bodyPr>
          <a:lstStyle/>
          <a:p>
            <a:r>
              <a:rPr lang="en-US" dirty="0"/>
              <a:t>Additional degree of freedom for the connection between the chiral lattice and the wing-box skin</a:t>
            </a:r>
          </a:p>
          <a:p>
            <a:endParaRPr lang="en-US" dirty="0"/>
          </a:p>
        </p:txBody>
      </p:sp>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t="7353" r="7265"/>
          <a:stretch/>
        </p:blipFill>
        <p:spPr>
          <a:xfrm>
            <a:off x="6732559" y="1941857"/>
            <a:ext cx="5138026" cy="3079862"/>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0938" y="1941856"/>
            <a:ext cx="6146264" cy="2957476"/>
          </a:xfrm>
          <a:prstGeom prst="rect">
            <a:avLst/>
          </a:prstGeom>
        </p:spPr>
      </p:pic>
      <p:sp>
        <p:nvSpPr>
          <p:cNvPr id="12" name="TextBox 11"/>
          <p:cNvSpPr txBox="1"/>
          <p:nvPr/>
        </p:nvSpPr>
        <p:spPr>
          <a:xfrm>
            <a:off x="488404" y="5051239"/>
            <a:ext cx="5771331" cy="430887"/>
          </a:xfrm>
          <a:prstGeom prst="rect">
            <a:avLst/>
          </a:prstGeom>
          <a:noFill/>
        </p:spPr>
        <p:txBody>
          <a:bodyPr wrap="square" rtlCol="0">
            <a:spAutoFit/>
          </a:bodyPr>
          <a:lstStyle/>
          <a:p>
            <a:pPr algn="ctr"/>
            <a:r>
              <a:rPr lang="en-US" sz="1100" b="1" dirty="0"/>
              <a:t>Fig 45</a:t>
            </a:r>
            <a:r>
              <a:rPr lang="en-US" sz="1100" dirty="0"/>
              <a:t>:  Elastic instabilities appearance at the chiral ligaments at the  root for fixed (left) and free (right) displacement of the lattice node</a:t>
            </a:r>
            <a:endParaRPr lang="en-GB" sz="1100" baseline="30000" dirty="0"/>
          </a:p>
        </p:txBody>
      </p:sp>
      <p:sp>
        <p:nvSpPr>
          <p:cNvPr id="13" name="TextBox 12"/>
          <p:cNvSpPr txBox="1"/>
          <p:nvPr/>
        </p:nvSpPr>
        <p:spPr>
          <a:xfrm>
            <a:off x="6415907" y="5037112"/>
            <a:ext cx="5771331" cy="430887"/>
          </a:xfrm>
          <a:prstGeom prst="rect">
            <a:avLst/>
          </a:prstGeom>
          <a:noFill/>
        </p:spPr>
        <p:txBody>
          <a:bodyPr wrap="square" rtlCol="0">
            <a:spAutoFit/>
          </a:bodyPr>
          <a:lstStyle/>
          <a:p>
            <a:pPr algn="ctr"/>
            <a:r>
              <a:rPr lang="en-US" sz="1100" b="1" dirty="0"/>
              <a:t>Fig 46</a:t>
            </a:r>
            <a:r>
              <a:rPr lang="en-US" sz="1100" dirty="0"/>
              <a:t>:  Force that induces the structure to collapse as a function of the wing-box wall thickness. Prescribed load is 2000N.</a:t>
            </a:r>
            <a:endParaRPr lang="en-GB" sz="1100" baseline="30000" dirty="0"/>
          </a:p>
        </p:txBody>
      </p:sp>
    </p:spTree>
    <p:extLst>
      <p:ext uri="{BB962C8B-B14F-4D97-AF65-F5344CB8AC3E}">
        <p14:creationId xmlns:p14="http://schemas.microsoft.com/office/powerpoint/2010/main" val="3690085239"/>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3B2F6CB8-9391-4BED-909F-C47A979AE1C4}" type="datetime1">
              <a:rPr lang="de-DE" smtClean="0"/>
              <a:t>30.08.2017</a:t>
            </a:fld>
            <a:endParaRPr lang="de-DE"/>
          </a:p>
        </p:txBody>
      </p:sp>
      <p:sp>
        <p:nvSpPr>
          <p:cNvPr id="4" name="Fußzeilenplatzhalter 3"/>
          <p:cNvSpPr>
            <a:spLocks noGrp="1"/>
          </p:cNvSpPr>
          <p:nvPr>
            <p:ph type="ftr" sz="quarter" idx="11"/>
          </p:nvPr>
        </p:nvSpPr>
        <p:spPr/>
        <p:txBody>
          <a:bodyPr/>
          <a:lstStyle/>
          <a:p>
            <a:r>
              <a:rPr lang="de-DE" dirty="0"/>
              <a:t>Valverde, Alejandro</a:t>
            </a:r>
          </a:p>
        </p:txBody>
      </p:sp>
      <p:sp>
        <p:nvSpPr>
          <p:cNvPr id="5" name="Foliennummernplatzhalter 4"/>
          <p:cNvSpPr>
            <a:spLocks noGrp="1"/>
          </p:cNvSpPr>
          <p:nvPr>
            <p:ph type="sldNum" sz="quarter" idx="12"/>
          </p:nvPr>
        </p:nvSpPr>
        <p:spPr/>
        <p:txBody>
          <a:bodyPr/>
          <a:lstStyle/>
          <a:p>
            <a:fld id="{6C6AE60A-B69C-4790-82F7-3882EDF23186}" type="slidenum">
              <a:rPr lang="de-DE" smtClean="0"/>
              <a:t>22</a:t>
            </a:fld>
            <a:endParaRPr lang="de-DE"/>
          </a:p>
        </p:txBody>
      </p:sp>
      <p:sp>
        <p:nvSpPr>
          <p:cNvPr id="6" name="Titel 5"/>
          <p:cNvSpPr>
            <a:spLocks noGrp="1"/>
          </p:cNvSpPr>
          <p:nvPr>
            <p:ph type="title"/>
          </p:nvPr>
        </p:nvSpPr>
        <p:spPr>
          <a:xfrm>
            <a:off x="431632" y="620714"/>
            <a:ext cx="11323975" cy="450205"/>
          </a:xfrm>
        </p:spPr>
        <p:txBody>
          <a:bodyPr anchor="t"/>
          <a:lstStyle/>
          <a:p>
            <a:r>
              <a:rPr lang="de-CH" dirty="0"/>
              <a:t>Computational model further analysis</a:t>
            </a:r>
          </a:p>
        </p:txBody>
      </p:sp>
      <p:sp>
        <p:nvSpPr>
          <p:cNvPr id="16" name="TextBox 15"/>
          <p:cNvSpPr txBox="1"/>
          <p:nvPr/>
        </p:nvSpPr>
        <p:spPr>
          <a:xfrm>
            <a:off x="499013" y="1154895"/>
            <a:ext cx="11353757" cy="369332"/>
          </a:xfrm>
          <a:prstGeom prst="rect">
            <a:avLst/>
          </a:prstGeom>
          <a:noFill/>
        </p:spPr>
        <p:txBody>
          <a:bodyPr wrap="square" rtlCol="0">
            <a:spAutoFit/>
          </a:bodyPr>
          <a:lstStyle/>
          <a:p>
            <a:r>
              <a:rPr lang="en-US" dirty="0"/>
              <a:t>Control over the </a:t>
            </a:r>
            <a:r>
              <a:rPr lang="en-GB" dirty="0"/>
              <a:t>sudden twist adaptation</a:t>
            </a:r>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91976" y="1882426"/>
            <a:ext cx="5419192" cy="3067262"/>
          </a:xfrm>
          <a:prstGeom prst="rect">
            <a:avLst/>
          </a:prstGeom>
        </p:spPr>
      </p:pic>
      <p:sp>
        <p:nvSpPr>
          <p:cNvPr id="13" name="TextBox 12"/>
          <p:cNvSpPr txBox="1"/>
          <p:nvPr/>
        </p:nvSpPr>
        <p:spPr>
          <a:xfrm>
            <a:off x="6415907" y="5037112"/>
            <a:ext cx="5771331" cy="430887"/>
          </a:xfrm>
          <a:prstGeom prst="rect">
            <a:avLst/>
          </a:prstGeom>
          <a:noFill/>
        </p:spPr>
        <p:txBody>
          <a:bodyPr wrap="square" rtlCol="0">
            <a:spAutoFit/>
          </a:bodyPr>
          <a:lstStyle/>
          <a:p>
            <a:pPr algn="ctr"/>
            <a:r>
              <a:rPr lang="en-US" sz="1100" b="1" dirty="0"/>
              <a:t>Fig 48</a:t>
            </a:r>
            <a:r>
              <a:rPr lang="en-US" sz="1100" dirty="0"/>
              <a:t>:  Force that induces the structure to collapse as a function of the chiral structure thickness. Prescribed load is 2000N.</a:t>
            </a:r>
            <a:endParaRPr lang="en-GB" sz="1100" baseline="30000" dirty="0"/>
          </a:p>
        </p:txBody>
      </p:sp>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9490" y="1882426"/>
            <a:ext cx="5376093" cy="3225656"/>
          </a:xfrm>
          <a:prstGeom prst="rect">
            <a:avLst/>
          </a:prstGeom>
        </p:spPr>
      </p:pic>
      <p:sp>
        <p:nvSpPr>
          <p:cNvPr id="14" name="TextBox 13"/>
          <p:cNvSpPr txBox="1"/>
          <p:nvPr/>
        </p:nvSpPr>
        <p:spPr>
          <a:xfrm>
            <a:off x="721872" y="5093955"/>
            <a:ext cx="5771331" cy="430887"/>
          </a:xfrm>
          <a:prstGeom prst="rect">
            <a:avLst/>
          </a:prstGeom>
          <a:noFill/>
        </p:spPr>
        <p:txBody>
          <a:bodyPr wrap="square" rtlCol="0">
            <a:spAutoFit/>
          </a:bodyPr>
          <a:lstStyle/>
          <a:p>
            <a:pPr algn="ctr"/>
            <a:r>
              <a:rPr lang="en-US" sz="1100" b="1" dirty="0"/>
              <a:t>Fig 47</a:t>
            </a:r>
            <a:r>
              <a:rPr lang="en-US" sz="1100" dirty="0"/>
              <a:t>:  Force that induces the structure to collapse as a function of the load introduction points distribution. Prescribed load is 3000N.</a:t>
            </a:r>
            <a:endParaRPr lang="en-GB" sz="1100" baseline="30000" dirty="0"/>
          </a:p>
        </p:txBody>
      </p:sp>
    </p:spTree>
    <p:extLst>
      <p:ext uri="{BB962C8B-B14F-4D97-AF65-F5344CB8AC3E}">
        <p14:creationId xmlns:p14="http://schemas.microsoft.com/office/powerpoint/2010/main" val="1768434787"/>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3B2F6CB8-9391-4BED-909F-C47A979AE1C4}" type="datetime1">
              <a:rPr lang="de-DE" smtClean="0"/>
              <a:t>30.08.2017</a:t>
            </a:fld>
            <a:endParaRPr lang="de-DE"/>
          </a:p>
        </p:txBody>
      </p:sp>
      <p:sp>
        <p:nvSpPr>
          <p:cNvPr id="4" name="Fußzeilenplatzhalter 3"/>
          <p:cNvSpPr>
            <a:spLocks noGrp="1"/>
          </p:cNvSpPr>
          <p:nvPr>
            <p:ph type="ftr" sz="quarter" idx="11"/>
          </p:nvPr>
        </p:nvSpPr>
        <p:spPr/>
        <p:txBody>
          <a:bodyPr/>
          <a:lstStyle/>
          <a:p>
            <a:r>
              <a:rPr lang="de-DE" dirty="0"/>
              <a:t>Valverde, Alejandro</a:t>
            </a:r>
          </a:p>
        </p:txBody>
      </p:sp>
      <p:sp>
        <p:nvSpPr>
          <p:cNvPr id="5" name="Foliennummernplatzhalter 4"/>
          <p:cNvSpPr>
            <a:spLocks noGrp="1"/>
          </p:cNvSpPr>
          <p:nvPr>
            <p:ph type="sldNum" sz="quarter" idx="12"/>
          </p:nvPr>
        </p:nvSpPr>
        <p:spPr/>
        <p:txBody>
          <a:bodyPr/>
          <a:lstStyle/>
          <a:p>
            <a:fld id="{6C6AE60A-B69C-4790-82F7-3882EDF23186}" type="slidenum">
              <a:rPr lang="de-DE" smtClean="0"/>
              <a:t>23</a:t>
            </a:fld>
            <a:endParaRPr lang="de-DE"/>
          </a:p>
        </p:txBody>
      </p:sp>
      <p:sp>
        <p:nvSpPr>
          <p:cNvPr id="6" name="Titel 5"/>
          <p:cNvSpPr>
            <a:spLocks noGrp="1"/>
          </p:cNvSpPr>
          <p:nvPr>
            <p:ph type="title"/>
          </p:nvPr>
        </p:nvSpPr>
        <p:spPr>
          <a:xfrm>
            <a:off x="431632" y="620714"/>
            <a:ext cx="11323975" cy="450205"/>
          </a:xfrm>
        </p:spPr>
        <p:txBody>
          <a:bodyPr anchor="t"/>
          <a:lstStyle/>
          <a:p>
            <a:r>
              <a:rPr lang="de-CH" dirty="0"/>
              <a:t>Conclusions</a:t>
            </a:r>
          </a:p>
        </p:txBody>
      </p:sp>
      <p:sp>
        <p:nvSpPr>
          <p:cNvPr id="2" name="TextBox 1"/>
          <p:cNvSpPr txBox="1"/>
          <p:nvPr/>
        </p:nvSpPr>
        <p:spPr>
          <a:xfrm>
            <a:off x="644236" y="1267691"/>
            <a:ext cx="10993582" cy="4247317"/>
          </a:xfrm>
          <a:prstGeom prst="rect">
            <a:avLst/>
          </a:prstGeom>
          <a:noFill/>
        </p:spPr>
        <p:txBody>
          <a:bodyPr wrap="square" rtlCol="0">
            <a:spAutoFit/>
          </a:bodyPr>
          <a:lstStyle/>
          <a:p>
            <a:pPr marL="285750" indent="-285750">
              <a:buFont typeface="Arial" pitchFamily="34" charset="0"/>
              <a:buChar char="•"/>
            </a:pPr>
            <a:r>
              <a:rPr lang="en-GB" dirty="0"/>
              <a:t>The technology proposed has been shown capable of inducing global twist morphing exploiting local elastic instabilities</a:t>
            </a:r>
          </a:p>
          <a:p>
            <a:endParaRPr lang="en-GB" dirty="0"/>
          </a:p>
          <a:p>
            <a:pPr marL="285750" indent="-285750">
              <a:buFont typeface="Arial" pitchFamily="34" charset="0"/>
              <a:buChar char="•"/>
            </a:pPr>
            <a:r>
              <a:rPr lang="en-GB" dirty="0"/>
              <a:t>Additional </a:t>
            </a:r>
            <a:r>
              <a:rPr lang="en-GB" dirty="0" err="1"/>
              <a:t>tailorability</a:t>
            </a:r>
            <a:r>
              <a:rPr lang="en-GB" dirty="0"/>
              <a:t> of the buckling phenomena offset and evolution is provided by modification of a number of design parameters</a:t>
            </a:r>
          </a:p>
          <a:p>
            <a:pPr marL="285750" indent="-285750">
              <a:buFont typeface="Arial" pitchFamily="34" charset="0"/>
              <a:buChar char="•"/>
            </a:pPr>
            <a:endParaRPr lang="en-GB" dirty="0"/>
          </a:p>
          <a:p>
            <a:pPr marL="742950" lvl="1" indent="-285750">
              <a:buFont typeface="Arial" pitchFamily="34" charset="0"/>
              <a:buChar char="•"/>
            </a:pPr>
            <a:r>
              <a:rPr lang="en-GB" dirty="0"/>
              <a:t>Control over the load required to onset the mechanism is provided by:</a:t>
            </a:r>
          </a:p>
          <a:p>
            <a:pPr marL="1200150" lvl="2" indent="-285750">
              <a:buFont typeface="Arial" pitchFamily="34" charset="0"/>
              <a:buChar char="•"/>
            </a:pPr>
            <a:r>
              <a:rPr lang="en-GB" dirty="0"/>
              <a:t>Wing-box thickness</a:t>
            </a:r>
          </a:p>
          <a:p>
            <a:pPr marL="1200150" lvl="2" indent="-285750">
              <a:buFont typeface="Arial" pitchFamily="34" charset="0"/>
              <a:buChar char="•"/>
            </a:pPr>
            <a:r>
              <a:rPr lang="en-GB" dirty="0"/>
              <a:t>Chiral ligament length</a:t>
            </a:r>
          </a:p>
          <a:p>
            <a:pPr marL="1200150" lvl="2" indent="-285750">
              <a:buFont typeface="Arial" pitchFamily="34" charset="0"/>
              <a:buChar char="•"/>
            </a:pPr>
            <a:r>
              <a:rPr lang="en-GB" dirty="0"/>
              <a:t>Wing-box length</a:t>
            </a:r>
          </a:p>
          <a:p>
            <a:pPr marL="1200150" lvl="2" indent="-285750">
              <a:buFont typeface="Arial" pitchFamily="34" charset="0"/>
              <a:buChar char="•"/>
            </a:pPr>
            <a:r>
              <a:rPr lang="en-GB" dirty="0"/>
              <a:t>Chiral ligament eccentricity</a:t>
            </a:r>
          </a:p>
          <a:p>
            <a:pPr marL="1200150" lvl="2" indent="-285750">
              <a:buFont typeface="Arial" pitchFamily="34" charset="0"/>
              <a:buChar char="•"/>
            </a:pPr>
            <a:endParaRPr lang="en-GB" dirty="0"/>
          </a:p>
          <a:p>
            <a:pPr marL="742950" lvl="1" indent="-285750">
              <a:buFont typeface="Arial" pitchFamily="34" charset="0"/>
              <a:buChar char="•"/>
            </a:pPr>
            <a:r>
              <a:rPr lang="en-GB" dirty="0"/>
              <a:t>The distribution of the load introduction points provides control over the twist-force curve slope</a:t>
            </a:r>
          </a:p>
          <a:p>
            <a:pPr marL="1200150" lvl="2" indent="-285750">
              <a:buFont typeface="Arial" pitchFamily="34" charset="0"/>
              <a:buChar char="•"/>
            </a:pPr>
            <a:endParaRPr lang="en-GB" dirty="0"/>
          </a:p>
          <a:p>
            <a:pPr marL="742950" lvl="1" indent="-285750">
              <a:buFont typeface="Arial" pitchFamily="34" charset="0"/>
              <a:buChar char="•"/>
            </a:pPr>
            <a:r>
              <a:rPr lang="en-GB" dirty="0"/>
              <a:t>The magnitude of the sudden twist adaptation can be control control by the chiral thickness</a:t>
            </a:r>
          </a:p>
        </p:txBody>
      </p:sp>
    </p:spTree>
    <p:extLst>
      <p:ext uri="{BB962C8B-B14F-4D97-AF65-F5344CB8AC3E}">
        <p14:creationId xmlns:p14="http://schemas.microsoft.com/office/powerpoint/2010/main" val="3878341099"/>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3B2F6CB8-9391-4BED-909F-C47A979AE1C4}" type="datetime1">
              <a:rPr lang="de-DE" smtClean="0"/>
              <a:t>30.08.2017</a:t>
            </a:fld>
            <a:endParaRPr lang="de-DE"/>
          </a:p>
        </p:txBody>
      </p:sp>
      <p:sp>
        <p:nvSpPr>
          <p:cNvPr id="4" name="Fußzeilenplatzhalter 3"/>
          <p:cNvSpPr>
            <a:spLocks noGrp="1"/>
          </p:cNvSpPr>
          <p:nvPr>
            <p:ph type="ftr" sz="quarter" idx="11"/>
          </p:nvPr>
        </p:nvSpPr>
        <p:spPr/>
        <p:txBody>
          <a:bodyPr/>
          <a:lstStyle/>
          <a:p>
            <a:r>
              <a:rPr lang="de-DE" dirty="0"/>
              <a:t>Valverde, Alejandro</a:t>
            </a:r>
          </a:p>
        </p:txBody>
      </p:sp>
      <p:sp>
        <p:nvSpPr>
          <p:cNvPr id="5" name="Foliennummernplatzhalter 4"/>
          <p:cNvSpPr>
            <a:spLocks noGrp="1"/>
          </p:cNvSpPr>
          <p:nvPr>
            <p:ph type="sldNum" sz="quarter" idx="12"/>
          </p:nvPr>
        </p:nvSpPr>
        <p:spPr/>
        <p:txBody>
          <a:bodyPr/>
          <a:lstStyle/>
          <a:p>
            <a:fld id="{6C6AE60A-B69C-4790-82F7-3882EDF23186}" type="slidenum">
              <a:rPr lang="de-DE" smtClean="0"/>
              <a:t>24</a:t>
            </a:fld>
            <a:endParaRPr lang="de-DE"/>
          </a:p>
        </p:txBody>
      </p:sp>
      <p:sp>
        <p:nvSpPr>
          <p:cNvPr id="6" name="Titel 5"/>
          <p:cNvSpPr>
            <a:spLocks noGrp="1"/>
          </p:cNvSpPr>
          <p:nvPr>
            <p:ph type="title"/>
          </p:nvPr>
        </p:nvSpPr>
        <p:spPr>
          <a:xfrm>
            <a:off x="431632" y="620714"/>
            <a:ext cx="11323975" cy="450205"/>
          </a:xfrm>
        </p:spPr>
        <p:txBody>
          <a:bodyPr anchor="t"/>
          <a:lstStyle/>
          <a:p>
            <a:r>
              <a:rPr lang="de-CH" dirty="0"/>
              <a:t>Outlook</a:t>
            </a:r>
          </a:p>
        </p:txBody>
      </p:sp>
      <p:sp>
        <p:nvSpPr>
          <p:cNvPr id="2" name="TextBox 1"/>
          <p:cNvSpPr txBox="1"/>
          <p:nvPr/>
        </p:nvSpPr>
        <p:spPr>
          <a:xfrm>
            <a:off x="644236" y="1724891"/>
            <a:ext cx="10993582" cy="2862322"/>
          </a:xfrm>
          <a:prstGeom prst="rect">
            <a:avLst/>
          </a:prstGeom>
          <a:noFill/>
        </p:spPr>
        <p:txBody>
          <a:bodyPr wrap="square" rtlCol="0">
            <a:spAutoFit/>
          </a:bodyPr>
          <a:lstStyle/>
          <a:p>
            <a:pPr marL="285750" indent="-285750">
              <a:buFont typeface="Arial" pitchFamily="34" charset="0"/>
              <a:buChar char="•"/>
            </a:pPr>
            <a:r>
              <a:rPr lang="en-GB" dirty="0"/>
              <a:t>Implementation of the wing-box model into a wing model with aerodynamic loads</a:t>
            </a:r>
          </a:p>
          <a:p>
            <a:pPr marL="285750" indent="-285750">
              <a:buFont typeface="Arial" pitchFamily="34" charset="0"/>
              <a:buChar char="•"/>
            </a:pPr>
            <a:endParaRPr lang="en-GB" dirty="0"/>
          </a:p>
          <a:p>
            <a:pPr marL="285750" indent="-285750">
              <a:buFont typeface="Arial" pitchFamily="34" charset="0"/>
              <a:buChar char="•"/>
            </a:pPr>
            <a:r>
              <a:rPr lang="en-GB" dirty="0"/>
              <a:t>Report finalization – Already presented to </a:t>
            </a:r>
            <a:r>
              <a:rPr lang="en-GB" dirty="0" err="1"/>
              <a:t>Cranfield</a:t>
            </a:r>
            <a:r>
              <a:rPr lang="en-GB" dirty="0"/>
              <a:t> University</a:t>
            </a:r>
          </a:p>
          <a:p>
            <a:pPr marL="285750" indent="-285750">
              <a:buFont typeface="Arial" pitchFamily="34" charset="0"/>
              <a:buChar char="•"/>
            </a:pPr>
            <a:endParaRPr lang="en-GB" dirty="0"/>
          </a:p>
          <a:p>
            <a:pPr marL="285750" indent="-285750">
              <a:buFont typeface="Arial" pitchFamily="34" charset="0"/>
              <a:buChar char="•"/>
            </a:pPr>
            <a:endParaRPr lang="en-GB" dirty="0"/>
          </a:p>
          <a:p>
            <a:pPr marL="285750" indent="-285750">
              <a:buFont typeface="Arial" pitchFamily="34" charset="0"/>
              <a:buChar char="•"/>
            </a:pPr>
            <a:endParaRPr lang="en-GB" dirty="0"/>
          </a:p>
          <a:p>
            <a:pPr marL="285750" indent="-285750">
              <a:buFont typeface="Arial" pitchFamily="34" charset="0"/>
              <a:buChar char="•"/>
            </a:pPr>
            <a:r>
              <a:rPr lang="en-GB" dirty="0"/>
              <a:t>Manufacture of a demonstrator to experimentally validate the proposed technology</a:t>
            </a:r>
          </a:p>
          <a:p>
            <a:pPr marL="285750" indent="-285750">
              <a:buFont typeface="Arial" pitchFamily="34" charset="0"/>
              <a:buChar char="•"/>
            </a:pPr>
            <a:endParaRPr lang="en-GB" dirty="0"/>
          </a:p>
          <a:p>
            <a:pPr marL="285750" indent="-285750">
              <a:buFont typeface="Arial" pitchFamily="34" charset="0"/>
              <a:buChar char="•"/>
            </a:pPr>
            <a:r>
              <a:rPr lang="en-GB" dirty="0"/>
              <a:t>The evaluation of the time-bounded response would be essential prior implementation of the system on a real lift generating structure</a:t>
            </a:r>
          </a:p>
        </p:txBody>
      </p:sp>
    </p:spTree>
    <p:extLst>
      <p:ext uri="{BB962C8B-B14F-4D97-AF65-F5344CB8AC3E}">
        <p14:creationId xmlns:p14="http://schemas.microsoft.com/office/powerpoint/2010/main" val="2596428819"/>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3B2F6CB8-9391-4BED-909F-C47A979AE1C4}" type="datetime1">
              <a:rPr lang="de-DE" smtClean="0"/>
              <a:t>30.08.2017</a:t>
            </a:fld>
            <a:endParaRPr lang="de-DE"/>
          </a:p>
        </p:txBody>
      </p:sp>
      <p:sp>
        <p:nvSpPr>
          <p:cNvPr id="4" name="Fußzeilenplatzhalter 3"/>
          <p:cNvSpPr>
            <a:spLocks noGrp="1"/>
          </p:cNvSpPr>
          <p:nvPr>
            <p:ph type="ftr" sz="quarter" idx="11"/>
          </p:nvPr>
        </p:nvSpPr>
        <p:spPr/>
        <p:txBody>
          <a:bodyPr/>
          <a:lstStyle/>
          <a:p>
            <a:r>
              <a:rPr lang="de-DE" dirty="0"/>
              <a:t>Valverde, Alejandro</a:t>
            </a:r>
          </a:p>
        </p:txBody>
      </p:sp>
      <p:sp>
        <p:nvSpPr>
          <p:cNvPr id="5" name="Foliennummernplatzhalter 4"/>
          <p:cNvSpPr>
            <a:spLocks noGrp="1"/>
          </p:cNvSpPr>
          <p:nvPr>
            <p:ph type="sldNum" sz="quarter" idx="12"/>
          </p:nvPr>
        </p:nvSpPr>
        <p:spPr/>
        <p:txBody>
          <a:bodyPr/>
          <a:lstStyle/>
          <a:p>
            <a:fld id="{6C6AE60A-B69C-4790-82F7-3882EDF23186}" type="slidenum">
              <a:rPr lang="de-DE" smtClean="0"/>
              <a:t>25</a:t>
            </a:fld>
            <a:endParaRPr lang="de-DE"/>
          </a:p>
        </p:txBody>
      </p:sp>
      <p:sp>
        <p:nvSpPr>
          <p:cNvPr id="6" name="Titel 5"/>
          <p:cNvSpPr>
            <a:spLocks noGrp="1"/>
          </p:cNvSpPr>
          <p:nvPr>
            <p:ph type="title"/>
          </p:nvPr>
        </p:nvSpPr>
        <p:spPr>
          <a:xfrm>
            <a:off x="431632" y="620714"/>
            <a:ext cx="11323975" cy="450205"/>
          </a:xfrm>
        </p:spPr>
        <p:txBody>
          <a:bodyPr anchor="t"/>
          <a:lstStyle/>
          <a:p>
            <a:r>
              <a:rPr lang="de-CH" dirty="0"/>
              <a:t>References</a:t>
            </a:r>
          </a:p>
        </p:txBody>
      </p:sp>
      <p:sp>
        <p:nvSpPr>
          <p:cNvPr id="8" name="TextBox 7"/>
          <p:cNvSpPr txBox="1"/>
          <p:nvPr/>
        </p:nvSpPr>
        <p:spPr>
          <a:xfrm>
            <a:off x="609600" y="1419225"/>
            <a:ext cx="10972800" cy="2462213"/>
          </a:xfrm>
          <a:prstGeom prst="rect">
            <a:avLst/>
          </a:prstGeom>
          <a:noFill/>
        </p:spPr>
        <p:txBody>
          <a:bodyPr wrap="square" rtlCol="0">
            <a:spAutoFit/>
          </a:bodyPr>
          <a:lstStyle/>
          <a:p>
            <a:pPr marL="285750" indent="-285750">
              <a:buFont typeface="Arial" pitchFamily="34" charset="0"/>
              <a:buChar char="•"/>
            </a:pPr>
            <a:r>
              <a:rPr lang="en-US" sz="1400" dirty="0"/>
              <a:t>W. </a:t>
            </a:r>
            <a:r>
              <a:rPr lang="en-US" sz="1400" dirty="0" err="1"/>
              <a:t>Raither</a:t>
            </a:r>
            <a:r>
              <a:rPr lang="en-US" sz="1400" dirty="0"/>
              <a:t>, A. </a:t>
            </a:r>
            <a:r>
              <a:rPr lang="en-US" sz="1400" dirty="0" err="1"/>
              <a:t>Bergamini</a:t>
            </a:r>
            <a:r>
              <a:rPr lang="en-US" sz="1400" dirty="0"/>
              <a:t>, F. Gandhi, and P. </a:t>
            </a:r>
            <a:r>
              <a:rPr lang="en-US" sz="1400" dirty="0" err="1"/>
              <a:t>Ermanni</a:t>
            </a:r>
            <a:r>
              <a:rPr lang="en-US" sz="1400" dirty="0"/>
              <a:t>, “Adaptive bending-twist coupling in laminated composite plates by controllable shear stress transfer,” in Composites Part A: Applied Science and Manufacturing, vol. 43, pp. 1709–1716, 2012.</a:t>
            </a:r>
          </a:p>
          <a:p>
            <a:pPr marL="285750" indent="-285750">
              <a:buFont typeface="Arial" pitchFamily="34" charset="0"/>
              <a:buChar char="•"/>
            </a:pPr>
            <a:endParaRPr lang="en-US" sz="1400" dirty="0"/>
          </a:p>
          <a:p>
            <a:pPr marL="285750" indent="-285750">
              <a:buFont typeface="Arial" pitchFamily="34" charset="0"/>
              <a:buChar char="•"/>
            </a:pPr>
            <a:r>
              <a:rPr lang="en-US" sz="1400" dirty="0"/>
              <a:t>W. </a:t>
            </a:r>
            <a:r>
              <a:rPr lang="en-US" sz="1400" dirty="0" err="1"/>
              <a:t>Raither</a:t>
            </a:r>
            <a:r>
              <a:rPr lang="en-US" sz="1400" dirty="0"/>
              <a:t>, A. </a:t>
            </a:r>
            <a:r>
              <a:rPr lang="en-US" sz="1400" dirty="0" err="1"/>
              <a:t>Bergamini</a:t>
            </a:r>
            <a:r>
              <a:rPr lang="en-US" sz="1400" dirty="0"/>
              <a:t>, and P. </a:t>
            </a:r>
            <a:r>
              <a:rPr lang="en-US" sz="1400" dirty="0" err="1"/>
              <a:t>Ermanni</a:t>
            </a:r>
            <a:r>
              <a:rPr lang="en-US" sz="1400" dirty="0"/>
              <a:t>, “Profile beams with adaptive bending-twist coupling by adjustable shear </a:t>
            </a:r>
            <a:r>
              <a:rPr lang="en-US" sz="1400" dirty="0" err="1"/>
              <a:t>centre</a:t>
            </a:r>
            <a:r>
              <a:rPr lang="en-US" sz="1400" dirty="0"/>
              <a:t> location,” </a:t>
            </a:r>
            <a:r>
              <a:rPr lang="en-US" sz="1400" i="1" dirty="0"/>
              <a:t>Journal of Intelligent Material Systems and Structures</a:t>
            </a:r>
            <a:r>
              <a:rPr lang="en-US" sz="1400" dirty="0"/>
              <a:t>, vol. 24, no. 3, pp. 334–346, 2013.</a:t>
            </a:r>
          </a:p>
          <a:p>
            <a:pPr marL="285750" indent="-285750">
              <a:buFont typeface="Arial" pitchFamily="34" charset="0"/>
              <a:buChar char="•"/>
            </a:pPr>
            <a:endParaRPr lang="en-US" sz="1400" dirty="0"/>
          </a:p>
          <a:p>
            <a:pPr marL="285750" indent="-285750">
              <a:buFont typeface="Arial" pitchFamily="34" charset="0"/>
              <a:buChar char="•"/>
            </a:pPr>
            <a:r>
              <a:rPr lang="en-US" sz="1400" dirty="0"/>
              <a:t>G. Ramstein, </a:t>
            </a:r>
            <a:r>
              <a:rPr lang="en-US" sz="1400" i="1" dirty="0"/>
              <a:t>Experimental Validation of Chiral Structures with Local Controlled Instabilities</a:t>
            </a:r>
            <a:r>
              <a:rPr lang="en-US" sz="1400" dirty="0"/>
              <a:t>. Semester project no. 16-015, ETH Zürich, 2016.</a:t>
            </a:r>
          </a:p>
          <a:p>
            <a:pPr marL="285750" indent="-285750">
              <a:buFont typeface="Arial" pitchFamily="34" charset="0"/>
              <a:buChar char="•"/>
            </a:pPr>
            <a:endParaRPr lang="en-US" sz="1400" dirty="0"/>
          </a:p>
          <a:p>
            <a:pPr marL="285750" indent="-285750">
              <a:buFont typeface="Arial" pitchFamily="34" charset="0"/>
              <a:buChar char="•"/>
            </a:pPr>
            <a:r>
              <a:rPr lang="en-US" sz="1400" dirty="0"/>
              <a:t>R. Vincenz, </a:t>
            </a:r>
            <a:r>
              <a:rPr lang="en-US" sz="1400" i="1" dirty="0"/>
              <a:t>Airfoil camber morphing exploiting chiral structures</a:t>
            </a:r>
            <a:r>
              <a:rPr lang="en-US" sz="1400" dirty="0"/>
              <a:t>: Manufacturing and testing. Semester project no. 17-041, ETH Zürich, 2017.</a:t>
            </a:r>
            <a:endParaRPr lang="en-GB" sz="1400" dirty="0"/>
          </a:p>
        </p:txBody>
      </p:sp>
    </p:spTree>
    <p:extLst>
      <p:ext uri="{BB962C8B-B14F-4D97-AF65-F5344CB8AC3E}">
        <p14:creationId xmlns:p14="http://schemas.microsoft.com/office/powerpoint/2010/main" val="3165079600"/>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3B2F6CB8-9391-4BED-909F-C47A979AE1C4}" type="datetime1">
              <a:rPr lang="de-DE" smtClean="0"/>
              <a:t>30.08.2017</a:t>
            </a:fld>
            <a:endParaRPr lang="de-DE"/>
          </a:p>
        </p:txBody>
      </p:sp>
      <p:sp>
        <p:nvSpPr>
          <p:cNvPr id="4" name="Fußzeilenplatzhalter 3"/>
          <p:cNvSpPr>
            <a:spLocks noGrp="1"/>
          </p:cNvSpPr>
          <p:nvPr>
            <p:ph type="ftr" sz="quarter" idx="11"/>
          </p:nvPr>
        </p:nvSpPr>
        <p:spPr/>
        <p:txBody>
          <a:bodyPr/>
          <a:lstStyle/>
          <a:p>
            <a:r>
              <a:rPr lang="de-DE" dirty="0"/>
              <a:t>Valverde, Alejandro</a:t>
            </a:r>
          </a:p>
        </p:txBody>
      </p:sp>
      <p:sp>
        <p:nvSpPr>
          <p:cNvPr id="5" name="Foliennummernplatzhalter 4"/>
          <p:cNvSpPr>
            <a:spLocks noGrp="1"/>
          </p:cNvSpPr>
          <p:nvPr>
            <p:ph type="sldNum" sz="quarter" idx="12"/>
          </p:nvPr>
        </p:nvSpPr>
        <p:spPr/>
        <p:txBody>
          <a:bodyPr/>
          <a:lstStyle/>
          <a:p>
            <a:fld id="{6C6AE60A-B69C-4790-82F7-3882EDF23186}" type="slidenum">
              <a:rPr lang="de-DE" smtClean="0"/>
              <a:t>3</a:t>
            </a:fld>
            <a:endParaRPr lang="de-DE"/>
          </a:p>
        </p:txBody>
      </p:sp>
      <p:sp>
        <p:nvSpPr>
          <p:cNvPr id="6" name="Titel 5"/>
          <p:cNvSpPr>
            <a:spLocks noGrp="1"/>
          </p:cNvSpPr>
          <p:nvPr>
            <p:ph type="title"/>
          </p:nvPr>
        </p:nvSpPr>
        <p:spPr>
          <a:xfrm>
            <a:off x="431632" y="689540"/>
            <a:ext cx="11323975" cy="450205"/>
          </a:xfrm>
        </p:spPr>
        <p:txBody>
          <a:bodyPr anchor="t"/>
          <a:lstStyle/>
          <a:p>
            <a:r>
              <a:rPr lang="de-CH" dirty="0"/>
              <a:t>Presentation outline</a:t>
            </a:r>
          </a:p>
        </p:txBody>
      </p:sp>
      <p:sp>
        <p:nvSpPr>
          <p:cNvPr id="8" name="TextBox 7"/>
          <p:cNvSpPr txBox="1"/>
          <p:nvPr/>
        </p:nvSpPr>
        <p:spPr>
          <a:xfrm>
            <a:off x="1704975" y="1619250"/>
            <a:ext cx="9792334" cy="3416320"/>
          </a:xfrm>
          <a:prstGeom prst="rect">
            <a:avLst/>
          </a:prstGeom>
          <a:noFill/>
        </p:spPr>
        <p:txBody>
          <a:bodyPr wrap="square" rtlCol="0">
            <a:spAutoFit/>
          </a:bodyPr>
          <a:lstStyle/>
          <a:p>
            <a:pPr marL="342900" indent="-342900">
              <a:buFont typeface="Arial" pitchFamily="34" charset="0"/>
              <a:buChar char="•"/>
            </a:pPr>
            <a:r>
              <a:rPr lang="en-GB" sz="2400" dirty="0"/>
              <a:t>Working principle</a:t>
            </a:r>
          </a:p>
          <a:p>
            <a:pPr marL="342900" indent="-342900">
              <a:buFont typeface="Arial" pitchFamily="34" charset="0"/>
              <a:buChar char="•"/>
            </a:pPr>
            <a:endParaRPr lang="en-GB" sz="2400" dirty="0"/>
          </a:p>
          <a:p>
            <a:pPr marL="342900" indent="-342900">
              <a:buFont typeface="Arial" pitchFamily="34" charset="0"/>
              <a:buChar char="•"/>
            </a:pPr>
            <a:r>
              <a:rPr lang="en-GB" sz="2400" dirty="0"/>
              <a:t>Analytical and computational model descriptions</a:t>
            </a:r>
          </a:p>
          <a:p>
            <a:pPr marL="342900" indent="-342900">
              <a:buFont typeface="Arial" pitchFamily="34" charset="0"/>
              <a:buChar char="•"/>
            </a:pPr>
            <a:endParaRPr lang="en-GB" sz="2400" dirty="0"/>
          </a:p>
          <a:p>
            <a:pPr marL="342900" indent="-342900">
              <a:buFont typeface="Arial" pitchFamily="34" charset="0"/>
              <a:buChar char="•"/>
            </a:pPr>
            <a:r>
              <a:rPr lang="en-GB" sz="2400" dirty="0"/>
              <a:t>Preliminary analysis</a:t>
            </a:r>
          </a:p>
          <a:p>
            <a:pPr marL="342900" indent="-342900">
              <a:buFont typeface="Arial" pitchFamily="34" charset="0"/>
              <a:buChar char="•"/>
            </a:pPr>
            <a:endParaRPr lang="en-GB" sz="2400" dirty="0"/>
          </a:p>
          <a:p>
            <a:pPr marL="342900" indent="-342900">
              <a:buFont typeface="Arial" pitchFamily="34" charset="0"/>
              <a:buChar char="•"/>
            </a:pPr>
            <a:r>
              <a:rPr lang="en-GB" sz="2400" dirty="0"/>
              <a:t>Results from simulations</a:t>
            </a:r>
          </a:p>
          <a:p>
            <a:pPr marL="342900" indent="-342900">
              <a:buFont typeface="Arial" pitchFamily="34" charset="0"/>
              <a:buChar char="•"/>
            </a:pPr>
            <a:endParaRPr lang="en-GB" sz="2400" dirty="0"/>
          </a:p>
          <a:p>
            <a:pPr marL="342900" indent="-342900">
              <a:buFont typeface="Arial" pitchFamily="34" charset="0"/>
              <a:buChar char="•"/>
            </a:pPr>
            <a:r>
              <a:rPr lang="en-GB" sz="2400" dirty="0"/>
              <a:t>Conclusions and outlook </a:t>
            </a:r>
          </a:p>
        </p:txBody>
      </p:sp>
    </p:spTree>
    <p:extLst>
      <p:ext uri="{BB962C8B-B14F-4D97-AF65-F5344CB8AC3E}">
        <p14:creationId xmlns:p14="http://schemas.microsoft.com/office/powerpoint/2010/main" val="1991522985"/>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3B2F6CB8-9391-4BED-909F-C47A979AE1C4}" type="datetime1">
              <a:rPr lang="de-DE" smtClean="0"/>
              <a:t>30.08.2017</a:t>
            </a:fld>
            <a:endParaRPr lang="de-DE" dirty="0"/>
          </a:p>
        </p:txBody>
      </p:sp>
      <p:sp>
        <p:nvSpPr>
          <p:cNvPr id="4" name="Fußzeilenplatzhalter 3"/>
          <p:cNvSpPr>
            <a:spLocks noGrp="1"/>
          </p:cNvSpPr>
          <p:nvPr>
            <p:ph type="ftr" sz="quarter" idx="11"/>
          </p:nvPr>
        </p:nvSpPr>
        <p:spPr/>
        <p:txBody>
          <a:bodyPr/>
          <a:lstStyle/>
          <a:p>
            <a:r>
              <a:rPr lang="de-DE" dirty="0"/>
              <a:t>Valverde, Alejandro</a:t>
            </a:r>
          </a:p>
        </p:txBody>
      </p:sp>
      <p:sp>
        <p:nvSpPr>
          <p:cNvPr id="5" name="Foliennummernplatzhalter 4"/>
          <p:cNvSpPr>
            <a:spLocks noGrp="1"/>
          </p:cNvSpPr>
          <p:nvPr>
            <p:ph type="sldNum" sz="quarter" idx="12"/>
          </p:nvPr>
        </p:nvSpPr>
        <p:spPr/>
        <p:txBody>
          <a:bodyPr/>
          <a:lstStyle/>
          <a:p>
            <a:fld id="{6C6AE60A-B69C-4790-82F7-3882EDF23186}" type="slidenum">
              <a:rPr lang="de-DE" smtClean="0"/>
              <a:t>4</a:t>
            </a:fld>
            <a:endParaRPr lang="de-DE"/>
          </a:p>
        </p:txBody>
      </p:sp>
      <p:sp>
        <p:nvSpPr>
          <p:cNvPr id="6" name="Titel 5"/>
          <p:cNvSpPr>
            <a:spLocks noGrp="1"/>
          </p:cNvSpPr>
          <p:nvPr>
            <p:ph type="title"/>
          </p:nvPr>
        </p:nvSpPr>
        <p:spPr>
          <a:xfrm>
            <a:off x="431632" y="620714"/>
            <a:ext cx="11323975" cy="450205"/>
          </a:xfrm>
        </p:spPr>
        <p:txBody>
          <a:bodyPr anchor="t"/>
          <a:lstStyle/>
          <a:p>
            <a:r>
              <a:rPr lang="de-CH" dirty="0"/>
              <a:t>Different approaches</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2933" y="1644513"/>
            <a:ext cx="2957087" cy="1777671"/>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11475" y="4624642"/>
            <a:ext cx="2116401" cy="1381005"/>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21809" y="4483174"/>
            <a:ext cx="3199356" cy="1548515"/>
          </a:xfrm>
          <a:prstGeom prst="rect">
            <a:avLst/>
          </a:prstGeom>
        </p:spPr>
      </p:pic>
      <p:pic>
        <p:nvPicPr>
          <p:cNvPr id="12" name="Picture 11"/>
          <p:cNvPicPr>
            <a:picLocks noChangeAspect="1"/>
          </p:cNvPicPr>
          <p:nvPr/>
        </p:nvPicPr>
        <p:blipFill rotWithShape="1">
          <a:blip r:embed="rId6" cstate="print">
            <a:extLst>
              <a:ext uri="{28A0092B-C50C-407E-A947-70E740481C1C}">
                <a14:useLocalDpi xmlns:a14="http://schemas.microsoft.com/office/drawing/2010/main" val="0"/>
              </a:ext>
            </a:extLst>
          </a:blip>
          <a:srcRect l="2419" t="13458" r="3943" b="11684"/>
          <a:stretch/>
        </p:blipFill>
        <p:spPr>
          <a:xfrm>
            <a:off x="4744962" y="5098149"/>
            <a:ext cx="1213762" cy="531429"/>
          </a:xfrm>
          <a:prstGeom prst="rect">
            <a:avLst/>
          </a:prstGeom>
        </p:spPr>
      </p:pic>
      <p:pic>
        <p:nvPicPr>
          <p:cNvPr id="13" name="Picture 1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42924" y="4581288"/>
            <a:ext cx="1516333" cy="1492960"/>
          </a:xfrm>
          <a:prstGeom prst="rect">
            <a:avLst/>
          </a:prstGeom>
        </p:spPr>
      </p:pic>
      <p:sp>
        <p:nvSpPr>
          <p:cNvPr id="14" name="Right Arrow 13"/>
          <p:cNvSpPr/>
          <p:nvPr/>
        </p:nvSpPr>
        <p:spPr>
          <a:xfrm>
            <a:off x="4166313" y="2182206"/>
            <a:ext cx="3584822" cy="406083"/>
          </a:xfrm>
          <a:prstGeom prst="rightArrow">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p:cNvSpPr/>
          <p:nvPr/>
        </p:nvSpPr>
        <p:spPr>
          <a:xfrm rot="5400000">
            <a:off x="9481384" y="3640933"/>
            <a:ext cx="516370" cy="509763"/>
          </a:xfrm>
          <a:prstGeom prst="rightArrow">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325625" y="1154895"/>
            <a:ext cx="5260687" cy="369332"/>
          </a:xfrm>
          <a:prstGeom prst="rect">
            <a:avLst/>
          </a:prstGeom>
          <a:noFill/>
        </p:spPr>
        <p:txBody>
          <a:bodyPr wrap="square" rtlCol="0">
            <a:spAutoFit/>
          </a:bodyPr>
          <a:lstStyle/>
          <a:p>
            <a:pPr algn="ctr"/>
            <a:r>
              <a:rPr lang="de-CH" dirty="0"/>
              <a:t>Working principle, publicated on: Raither(2013) </a:t>
            </a:r>
            <a:endParaRPr lang="en-US" dirty="0"/>
          </a:p>
        </p:txBody>
      </p:sp>
      <p:sp>
        <p:nvSpPr>
          <p:cNvPr id="17" name="TextBox 16"/>
          <p:cNvSpPr txBox="1"/>
          <p:nvPr/>
        </p:nvSpPr>
        <p:spPr>
          <a:xfrm>
            <a:off x="7408260" y="4152491"/>
            <a:ext cx="3654413" cy="646331"/>
          </a:xfrm>
          <a:prstGeom prst="rect">
            <a:avLst/>
          </a:prstGeom>
          <a:noFill/>
        </p:spPr>
        <p:txBody>
          <a:bodyPr wrap="square" rtlCol="0">
            <a:spAutoFit/>
          </a:bodyPr>
          <a:lstStyle/>
          <a:p>
            <a:pPr algn="ctr"/>
            <a:r>
              <a:rPr lang="de-CH" dirty="0"/>
              <a:t>Runkel (2015): </a:t>
            </a:r>
            <a:r>
              <a:rPr lang="el-GR" dirty="0"/>
              <a:t>Δ</a:t>
            </a:r>
            <a:r>
              <a:rPr lang="es-ES" dirty="0"/>
              <a:t>β → material </a:t>
            </a:r>
            <a:r>
              <a:rPr lang="en-US" dirty="0"/>
              <a:t>anisotropy</a:t>
            </a:r>
          </a:p>
        </p:txBody>
      </p:sp>
      <p:pic>
        <p:nvPicPr>
          <p:cNvPr id="18" name="Picture 1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040885" y="678225"/>
            <a:ext cx="3354249" cy="2511927"/>
          </a:xfrm>
          <a:prstGeom prst="rect">
            <a:avLst/>
          </a:prstGeom>
        </p:spPr>
      </p:pic>
      <p:sp>
        <p:nvSpPr>
          <p:cNvPr id="19" name="Right Arrow 18"/>
          <p:cNvSpPr/>
          <p:nvPr/>
        </p:nvSpPr>
        <p:spPr>
          <a:xfrm rot="10800000">
            <a:off x="6262176" y="5199943"/>
            <a:ext cx="1146084" cy="406083"/>
          </a:xfrm>
          <a:prstGeom prst="rightArrow">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p:cNvSpPr txBox="1"/>
          <p:nvPr/>
        </p:nvSpPr>
        <p:spPr>
          <a:xfrm>
            <a:off x="8040885" y="738754"/>
            <a:ext cx="3080277" cy="369332"/>
          </a:xfrm>
          <a:prstGeom prst="rect">
            <a:avLst/>
          </a:prstGeom>
          <a:noFill/>
        </p:spPr>
        <p:txBody>
          <a:bodyPr wrap="square" rtlCol="0">
            <a:spAutoFit/>
          </a:bodyPr>
          <a:lstStyle/>
          <a:p>
            <a:pPr algn="ctr"/>
            <a:r>
              <a:rPr lang="el-GR" dirty="0"/>
              <a:t>Δ</a:t>
            </a:r>
            <a:r>
              <a:rPr lang="es-ES" dirty="0"/>
              <a:t>T → G</a:t>
            </a:r>
            <a:r>
              <a:rPr lang="es-ES" baseline="-25000" dirty="0"/>
              <a:t>2</a:t>
            </a:r>
            <a:r>
              <a:rPr lang="es-ES" dirty="0"/>
              <a:t> t</a:t>
            </a:r>
            <a:r>
              <a:rPr lang="es-ES" baseline="-25000" dirty="0"/>
              <a:t>2</a:t>
            </a:r>
            <a:endParaRPr lang="en-US" baseline="-25000" dirty="0"/>
          </a:p>
        </p:txBody>
      </p:sp>
      <p:sp>
        <p:nvSpPr>
          <p:cNvPr id="23" name="TextBox 22"/>
          <p:cNvSpPr txBox="1"/>
          <p:nvPr/>
        </p:nvSpPr>
        <p:spPr>
          <a:xfrm>
            <a:off x="810094" y="3875492"/>
            <a:ext cx="3654413" cy="646331"/>
          </a:xfrm>
          <a:prstGeom prst="rect">
            <a:avLst/>
          </a:prstGeom>
          <a:noFill/>
        </p:spPr>
        <p:txBody>
          <a:bodyPr wrap="square" rtlCol="0">
            <a:spAutoFit/>
          </a:bodyPr>
          <a:lstStyle/>
          <a:p>
            <a:pPr algn="ctr"/>
            <a:r>
              <a:rPr lang="en-US" dirty="0"/>
              <a:t>Current project: Buckling-induced shear modulus variation</a:t>
            </a:r>
          </a:p>
        </p:txBody>
      </p:sp>
      <p:sp>
        <p:nvSpPr>
          <p:cNvPr id="21" name="TextBox 20"/>
          <p:cNvSpPr txBox="1"/>
          <p:nvPr/>
        </p:nvSpPr>
        <p:spPr>
          <a:xfrm>
            <a:off x="317042" y="3422184"/>
            <a:ext cx="3988865" cy="261610"/>
          </a:xfrm>
          <a:prstGeom prst="rect">
            <a:avLst/>
          </a:prstGeom>
          <a:noFill/>
        </p:spPr>
        <p:txBody>
          <a:bodyPr wrap="square" rtlCol="0">
            <a:spAutoFit/>
          </a:bodyPr>
          <a:lstStyle/>
          <a:p>
            <a:pPr algn="ctr"/>
            <a:r>
              <a:rPr lang="en-US" sz="1100" b="1" dirty="0"/>
              <a:t>Fig 3</a:t>
            </a:r>
            <a:r>
              <a:rPr lang="en-US" sz="1100" dirty="0"/>
              <a:t>: Working principle, </a:t>
            </a:r>
            <a:r>
              <a:rPr lang="en-US" sz="1100" dirty="0" err="1"/>
              <a:t>Raither</a:t>
            </a:r>
            <a:r>
              <a:rPr lang="en-US" sz="1100" dirty="0"/>
              <a:t> (2013)</a:t>
            </a:r>
            <a:endParaRPr lang="en-GB" sz="1100" baseline="30000" dirty="0"/>
          </a:p>
        </p:txBody>
      </p:sp>
      <p:sp>
        <p:nvSpPr>
          <p:cNvPr id="22" name="TextBox 21"/>
          <p:cNvSpPr txBox="1"/>
          <p:nvPr/>
        </p:nvSpPr>
        <p:spPr>
          <a:xfrm>
            <a:off x="7586593" y="3128631"/>
            <a:ext cx="3988865" cy="430887"/>
          </a:xfrm>
          <a:prstGeom prst="rect">
            <a:avLst/>
          </a:prstGeom>
          <a:noFill/>
        </p:spPr>
        <p:txBody>
          <a:bodyPr wrap="square" rtlCol="0">
            <a:spAutoFit/>
          </a:bodyPr>
          <a:lstStyle/>
          <a:p>
            <a:pPr algn="ctr"/>
            <a:r>
              <a:rPr lang="en-US" sz="1100" b="1" dirty="0"/>
              <a:t>Fig 4</a:t>
            </a:r>
            <a:r>
              <a:rPr lang="en-US" sz="1100" dirty="0"/>
              <a:t>:  Variable elastic modulus of the polymer web due to temperature changes, </a:t>
            </a:r>
            <a:r>
              <a:rPr lang="en-US" sz="1100" dirty="0" err="1"/>
              <a:t>Raither</a:t>
            </a:r>
            <a:r>
              <a:rPr lang="en-US" sz="1100" dirty="0"/>
              <a:t> (2012)</a:t>
            </a:r>
            <a:endParaRPr lang="en-GB" sz="1100" baseline="30000" dirty="0"/>
          </a:p>
        </p:txBody>
      </p:sp>
      <p:sp>
        <p:nvSpPr>
          <p:cNvPr id="24" name="TextBox 23"/>
          <p:cNvSpPr txBox="1"/>
          <p:nvPr/>
        </p:nvSpPr>
        <p:spPr>
          <a:xfrm>
            <a:off x="7527054" y="6005647"/>
            <a:ext cx="3988865" cy="430887"/>
          </a:xfrm>
          <a:prstGeom prst="rect">
            <a:avLst/>
          </a:prstGeom>
          <a:noFill/>
        </p:spPr>
        <p:txBody>
          <a:bodyPr wrap="square" rtlCol="0">
            <a:spAutoFit/>
          </a:bodyPr>
          <a:lstStyle/>
          <a:p>
            <a:pPr algn="ctr"/>
            <a:r>
              <a:rPr lang="en-US" sz="1100" b="1" dirty="0"/>
              <a:t>Fig 5</a:t>
            </a:r>
            <a:r>
              <a:rPr lang="en-US" sz="1100" dirty="0"/>
              <a:t>:  Time-variable lamination in laminate composite shells, </a:t>
            </a:r>
            <a:r>
              <a:rPr lang="en-US" sz="1100" dirty="0" err="1"/>
              <a:t>Raither</a:t>
            </a:r>
            <a:r>
              <a:rPr lang="en-US" sz="1100" dirty="0"/>
              <a:t> (2012)</a:t>
            </a:r>
            <a:endParaRPr lang="en-GB" sz="1100" baseline="30000" dirty="0"/>
          </a:p>
        </p:txBody>
      </p:sp>
      <p:sp>
        <p:nvSpPr>
          <p:cNvPr id="25" name="TextBox 24"/>
          <p:cNvSpPr txBox="1"/>
          <p:nvPr/>
        </p:nvSpPr>
        <p:spPr>
          <a:xfrm>
            <a:off x="642867" y="6114198"/>
            <a:ext cx="3988865" cy="261610"/>
          </a:xfrm>
          <a:prstGeom prst="rect">
            <a:avLst/>
          </a:prstGeom>
          <a:noFill/>
        </p:spPr>
        <p:txBody>
          <a:bodyPr wrap="square" rtlCol="0">
            <a:spAutoFit/>
          </a:bodyPr>
          <a:lstStyle/>
          <a:p>
            <a:pPr algn="ctr"/>
            <a:r>
              <a:rPr lang="en-US" sz="1100" b="1" dirty="0"/>
              <a:t>Fig 6</a:t>
            </a:r>
            <a:r>
              <a:rPr lang="en-US" sz="1100" dirty="0"/>
              <a:t>:  Chiral structures in lattice</a:t>
            </a:r>
            <a:endParaRPr lang="en-GB" sz="1100" baseline="30000" dirty="0"/>
          </a:p>
        </p:txBody>
      </p:sp>
    </p:spTree>
    <p:extLst>
      <p:ext uri="{BB962C8B-B14F-4D97-AF65-F5344CB8AC3E}">
        <p14:creationId xmlns:p14="http://schemas.microsoft.com/office/powerpoint/2010/main" val="283411807"/>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3B2F6CB8-9391-4BED-909F-C47A979AE1C4}" type="datetime1">
              <a:rPr lang="de-DE" smtClean="0"/>
              <a:t>30.08.2017</a:t>
            </a:fld>
            <a:endParaRPr lang="de-DE"/>
          </a:p>
        </p:txBody>
      </p:sp>
      <p:sp>
        <p:nvSpPr>
          <p:cNvPr id="4" name="Fußzeilenplatzhalter 3"/>
          <p:cNvSpPr>
            <a:spLocks noGrp="1"/>
          </p:cNvSpPr>
          <p:nvPr>
            <p:ph type="ftr" sz="quarter" idx="11"/>
          </p:nvPr>
        </p:nvSpPr>
        <p:spPr/>
        <p:txBody>
          <a:bodyPr/>
          <a:lstStyle/>
          <a:p>
            <a:r>
              <a:rPr lang="de-DE" dirty="0"/>
              <a:t>Valverde, Alejandro</a:t>
            </a:r>
          </a:p>
        </p:txBody>
      </p:sp>
      <p:sp>
        <p:nvSpPr>
          <p:cNvPr id="5" name="Foliennummernplatzhalter 4"/>
          <p:cNvSpPr>
            <a:spLocks noGrp="1"/>
          </p:cNvSpPr>
          <p:nvPr>
            <p:ph type="sldNum" sz="quarter" idx="12"/>
          </p:nvPr>
        </p:nvSpPr>
        <p:spPr/>
        <p:txBody>
          <a:bodyPr/>
          <a:lstStyle/>
          <a:p>
            <a:fld id="{6C6AE60A-B69C-4790-82F7-3882EDF23186}" type="slidenum">
              <a:rPr lang="de-DE" smtClean="0"/>
              <a:t>5</a:t>
            </a:fld>
            <a:endParaRPr lang="de-DE"/>
          </a:p>
        </p:txBody>
      </p:sp>
      <p:sp>
        <p:nvSpPr>
          <p:cNvPr id="6" name="Titel 5"/>
          <p:cNvSpPr>
            <a:spLocks noGrp="1"/>
          </p:cNvSpPr>
          <p:nvPr>
            <p:ph type="title"/>
          </p:nvPr>
        </p:nvSpPr>
        <p:spPr>
          <a:xfrm>
            <a:off x="431632" y="620714"/>
            <a:ext cx="11323975" cy="450205"/>
          </a:xfrm>
        </p:spPr>
        <p:txBody>
          <a:bodyPr anchor="t"/>
          <a:lstStyle/>
          <a:p>
            <a:r>
              <a:rPr lang="de-CH" dirty="0"/>
              <a:t>Working principle for the proposed technology</a:t>
            </a:r>
          </a:p>
        </p:txBody>
      </p:sp>
      <p:sp>
        <p:nvSpPr>
          <p:cNvPr id="16" name="TextBox 15"/>
          <p:cNvSpPr txBox="1"/>
          <p:nvPr/>
        </p:nvSpPr>
        <p:spPr>
          <a:xfrm>
            <a:off x="431632" y="1154895"/>
            <a:ext cx="7082635" cy="369332"/>
          </a:xfrm>
          <a:prstGeom prst="rect">
            <a:avLst/>
          </a:prstGeom>
          <a:noFill/>
        </p:spPr>
        <p:txBody>
          <a:bodyPr wrap="square" rtlCol="0">
            <a:spAutoFit/>
          </a:bodyPr>
          <a:lstStyle/>
          <a:p>
            <a:r>
              <a:rPr lang="en-US" dirty="0"/>
              <a:t>Elastic instabilities induced on the chiral elements ligaments</a:t>
            </a:r>
          </a:p>
        </p:txBody>
      </p:sp>
      <p:grpSp>
        <p:nvGrpSpPr>
          <p:cNvPr id="11" name="Group 10"/>
          <p:cNvGrpSpPr/>
          <p:nvPr/>
        </p:nvGrpSpPr>
        <p:grpSpPr>
          <a:xfrm>
            <a:off x="1459073" y="2504289"/>
            <a:ext cx="9928545" cy="3891270"/>
            <a:chOff x="1468580" y="2076589"/>
            <a:chExt cx="9928545" cy="389127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46231" y="2076589"/>
              <a:ext cx="2912269" cy="3352661"/>
            </a:xfrm>
            <a:prstGeom prst="rect">
              <a:avLst/>
            </a:prstGeom>
          </p:spPr>
        </p:pic>
        <p:pic>
          <p:nvPicPr>
            <p:cNvPr id="7" name="Picture 6"/>
            <p:cNvPicPr>
              <a:picLocks noChangeAspect="1"/>
            </p:cNvPicPr>
            <p:nvPr/>
          </p:nvPicPr>
          <p:blipFill rotWithShape="1">
            <a:blip r:embed="rId4" cstate="print">
              <a:extLst>
                <a:ext uri="{28A0092B-C50C-407E-A947-70E740481C1C}">
                  <a14:useLocalDpi xmlns:a14="http://schemas.microsoft.com/office/drawing/2010/main" val="0"/>
                </a:ext>
              </a:extLst>
            </a:blip>
            <a:srcRect r="23943"/>
            <a:stretch/>
          </p:blipFill>
          <p:spPr>
            <a:xfrm>
              <a:off x="1468580" y="2076589"/>
              <a:ext cx="5027749" cy="3180829"/>
            </a:xfrm>
            <a:prstGeom prst="rect">
              <a:avLst/>
            </a:prstGeom>
          </p:spPr>
        </p:pic>
        <p:sp>
          <p:nvSpPr>
            <p:cNvPr id="9" name="TextBox 8"/>
            <p:cNvSpPr txBox="1"/>
            <p:nvPr/>
          </p:nvSpPr>
          <p:spPr>
            <a:xfrm>
              <a:off x="1627371" y="5321528"/>
              <a:ext cx="4498157" cy="430887"/>
            </a:xfrm>
            <a:prstGeom prst="rect">
              <a:avLst/>
            </a:prstGeom>
            <a:noFill/>
          </p:spPr>
          <p:txBody>
            <a:bodyPr wrap="square" rtlCol="0">
              <a:spAutoFit/>
            </a:bodyPr>
            <a:lstStyle/>
            <a:p>
              <a:pPr algn="ctr"/>
              <a:r>
                <a:rPr lang="en-US" sz="1100" b="1" dirty="0"/>
                <a:t>Fig 7</a:t>
              </a:r>
              <a:r>
                <a:rPr lang="en-US" sz="1100" dirty="0"/>
                <a:t>:  Induced elastic instabilities in the chiral elements that provoke a wing twist adaptation</a:t>
              </a:r>
              <a:endParaRPr lang="en-GB" sz="1100" baseline="30000" dirty="0"/>
            </a:p>
          </p:txBody>
        </p:sp>
        <p:sp>
          <p:nvSpPr>
            <p:cNvPr id="10" name="TextBox 9"/>
            <p:cNvSpPr txBox="1"/>
            <p:nvPr/>
          </p:nvSpPr>
          <p:spPr>
            <a:xfrm>
              <a:off x="7408260" y="5536972"/>
              <a:ext cx="3988865" cy="430887"/>
            </a:xfrm>
            <a:prstGeom prst="rect">
              <a:avLst/>
            </a:prstGeom>
            <a:noFill/>
          </p:spPr>
          <p:txBody>
            <a:bodyPr wrap="square" rtlCol="0">
              <a:spAutoFit/>
            </a:bodyPr>
            <a:lstStyle/>
            <a:p>
              <a:pPr algn="ctr"/>
              <a:r>
                <a:rPr lang="en-US" sz="1100" b="1" dirty="0"/>
                <a:t>Fig 8</a:t>
              </a:r>
              <a:r>
                <a:rPr lang="en-US" sz="1100" dirty="0"/>
                <a:t>: Compression load test on a basic triangular chiral structure Ramstein (2016)</a:t>
              </a:r>
              <a:endParaRPr lang="en-GB" sz="1100" baseline="30000" dirty="0"/>
            </a:p>
          </p:txBody>
        </p:sp>
      </p:grpSp>
      <p:sp>
        <p:nvSpPr>
          <p:cNvPr id="8" name="TextBox 7"/>
          <p:cNvSpPr txBox="1"/>
          <p:nvPr/>
        </p:nvSpPr>
        <p:spPr>
          <a:xfrm>
            <a:off x="741243" y="1600200"/>
            <a:ext cx="10655882" cy="738664"/>
          </a:xfrm>
          <a:prstGeom prst="rect">
            <a:avLst/>
          </a:prstGeom>
          <a:noFill/>
        </p:spPr>
        <p:txBody>
          <a:bodyPr wrap="square" rtlCol="0">
            <a:spAutoFit/>
          </a:bodyPr>
          <a:lstStyle/>
          <a:p>
            <a:pPr marL="285750" indent="-285750">
              <a:buFont typeface="Arial" pitchFamily="34" charset="0"/>
              <a:buChar char="•"/>
            </a:pPr>
            <a:r>
              <a:rPr lang="en-US" sz="1400" dirty="0"/>
              <a:t>Reduction of the overall shear modulus G</a:t>
            </a:r>
            <a:r>
              <a:rPr lang="en-US" sz="1400" baseline="-25000" dirty="0"/>
              <a:t>2</a:t>
            </a:r>
            <a:r>
              <a:rPr lang="en-US" sz="1400" dirty="0"/>
              <a:t> for the lattice of chiral structures</a:t>
            </a:r>
          </a:p>
          <a:p>
            <a:pPr marL="285750" indent="-285750">
              <a:buFont typeface="Arial" pitchFamily="34" charset="0"/>
              <a:buChar char="•"/>
            </a:pPr>
            <a:r>
              <a:rPr lang="en-US" sz="1400" dirty="0"/>
              <a:t>Effectively an effective shear modulus G</a:t>
            </a:r>
            <a:r>
              <a:rPr lang="en-US" sz="1400" baseline="-25000" dirty="0"/>
              <a:t>2,eff</a:t>
            </a:r>
            <a:r>
              <a:rPr lang="en-US" sz="1400" dirty="0"/>
              <a:t> is introduced</a:t>
            </a:r>
          </a:p>
          <a:p>
            <a:pPr marL="285750" indent="-285750">
              <a:buFont typeface="Arial" pitchFamily="34" charset="0"/>
              <a:buChar char="•"/>
            </a:pPr>
            <a:r>
              <a:rPr lang="en-US" sz="1400" dirty="0"/>
              <a:t>G</a:t>
            </a:r>
            <a:r>
              <a:rPr lang="en-US" sz="1400" baseline="-25000" dirty="0"/>
              <a:t>2,eff</a:t>
            </a:r>
            <a:r>
              <a:rPr lang="en-US" sz="1400" dirty="0"/>
              <a:t> &lt;G</a:t>
            </a:r>
            <a:r>
              <a:rPr lang="en-US" sz="1400" baseline="-25000" dirty="0"/>
              <a:t>1</a:t>
            </a:r>
            <a:endParaRPr lang="en-GB" sz="1400" baseline="-25000" dirty="0"/>
          </a:p>
        </p:txBody>
      </p:sp>
    </p:spTree>
    <p:extLst>
      <p:ext uri="{BB962C8B-B14F-4D97-AF65-F5344CB8AC3E}">
        <p14:creationId xmlns:p14="http://schemas.microsoft.com/office/powerpoint/2010/main" val="1521254867"/>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3B2F6CB8-9391-4BED-909F-C47A979AE1C4}" type="datetime1">
              <a:rPr lang="de-DE" smtClean="0"/>
              <a:t>30.08.2017</a:t>
            </a:fld>
            <a:endParaRPr lang="de-DE"/>
          </a:p>
        </p:txBody>
      </p:sp>
      <p:sp>
        <p:nvSpPr>
          <p:cNvPr id="4" name="Fußzeilenplatzhalter 3"/>
          <p:cNvSpPr>
            <a:spLocks noGrp="1"/>
          </p:cNvSpPr>
          <p:nvPr>
            <p:ph type="ftr" sz="quarter" idx="11"/>
          </p:nvPr>
        </p:nvSpPr>
        <p:spPr/>
        <p:txBody>
          <a:bodyPr/>
          <a:lstStyle/>
          <a:p>
            <a:r>
              <a:rPr lang="de-DE" dirty="0"/>
              <a:t>Valverde, Alejandro</a:t>
            </a:r>
          </a:p>
        </p:txBody>
      </p:sp>
      <p:sp>
        <p:nvSpPr>
          <p:cNvPr id="5" name="Foliennummernplatzhalter 4"/>
          <p:cNvSpPr>
            <a:spLocks noGrp="1"/>
          </p:cNvSpPr>
          <p:nvPr>
            <p:ph type="sldNum" sz="quarter" idx="12"/>
          </p:nvPr>
        </p:nvSpPr>
        <p:spPr/>
        <p:txBody>
          <a:bodyPr/>
          <a:lstStyle/>
          <a:p>
            <a:fld id="{6C6AE60A-B69C-4790-82F7-3882EDF23186}" type="slidenum">
              <a:rPr lang="de-DE" smtClean="0"/>
              <a:t>6</a:t>
            </a:fld>
            <a:endParaRPr lang="de-DE"/>
          </a:p>
        </p:txBody>
      </p:sp>
      <p:sp>
        <p:nvSpPr>
          <p:cNvPr id="6" name="Titel 5"/>
          <p:cNvSpPr>
            <a:spLocks noGrp="1"/>
          </p:cNvSpPr>
          <p:nvPr>
            <p:ph type="title"/>
          </p:nvPr>
        </p:nvSpPr>
        <p:spPr>
          <a:xfrm>
            <a:off x="431632" y="620714"/>
            <a:ext cx="11323975" cy="450205"/>
          </a:xfrm>
        </p:spPr>
        <p:txBody>
          <a:bodyPr anchor="t"/>
          <a:lstStyle/>
          <a:p>
            <a:r>
              <a:rPr lang="de-CH" dirty="0"/>
              <a:t>Analytical model</a:t>
            </a:r>
          </a:p>
        </p:txBody>
      </p:sp>
      <p:sp>
        <p:nvSpPr>
          <p:cNvPr id="16" name="TextBox 15"/>
          <p:cNvSpPr txBox="1"/>
          <p:nvPr/>
        </p:nvSpPr>
        <p:spPr>
          <a:xfrm>
            <a:off x="431632" y="1154895"/>
            <a:ext cx="11353757" cy="646331"/>
          </a:xfrm>
          <a:prstGeom prst="rect">
            <a:avLst/>
          </a:prstGeom>
          <a:noFill/>
        </p:spPr>
        <p:txBody>
          <a:bodyPr wrap="square" rtlCol="0">
            <a:spAutoFit/>
          </a:bodyPr>
          <a:lstStyle/>
          <a:p>
            <a:r>
              <a:rPr lang="en-US" dirty="0"/>
              <a:t>Used to provide fast insight of the role of each of the design parameters on the final mechanical properties of the beam</a:t>
            </a:r>
          </a:p>
        </p:txBody>
      </p:sp>
      <p:grpSp>
        <p:nvGrpSpPr>
          <p:cNvPr id="2" name="Group 1"/>
          <p:cNvGrpSpPr/>
          <p:nvPr/>
        </p:nvGrpSpPr>
        <p:grpSpPr>
          <a:xfrm>
            <a:off x="878325" y="1620714"/>
            <a:ext cx="4498157" cy="3090392"/>
            <a:chOff x="878325" y="1753196"/>
            <a:chExt cx="4498157" cy="3090392"/>
          </a:xfrm>
        </p:grpSpPr>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4994" y="1753196"/>
              <a:ext cx="4324820" cy="2751262"/>
            </a:xfrm>
            <a:prstGeom prst="rect">
              <a:avLst/>
            </a:prstGeom>
          </p:spPr>
        </p:pic>
        <p:sp>
          <p:nvSpPr>
            <p:cNvPr id="14" name="TextBox 13"/>
            <p:cNvSpPr txBox="1"/>
            <p:nvPr/>
          </p:nvSpPr>
          <p:spPr>
            <a:xfrm>
              <a:off x="878325" y="4581978"/>
              <a:ext cx="4498157" cy="261610"/>
            </a:xfrm>
            <a:prstGeom prst="rect">
              <a:avLst/>
            </a:prstGeom>
            <a:noFill/>
          </p:spPr>
          <p:txBody>
            <a:bodyPr wrap="square" rtlCol="0">
              <a:spAutoFit/>
            </a:bodyPr>
            <a:lstStyle/>
            <a:p>
              <a:pPr algn="ctr"/>
              <a:r>
                <a:rPr lang="en-US" sz="1100" b="1" dirty="0"/>
                <a:t>Fig 9</a:t>
              </a:r>
              <a:r>
                <a:rPr lang="en-US" sz="1100" dirty="0"/>
                <a:t>:  Analytical model of the  closed section beam</a:t>
              </a:r>
              <a:endParaRPr lang="en-GB" sz="1100" baseline="30000" dirty="0"/>
            </a:p>
          </p:txBody>
        </p:sp>
      </p:grpSp>
      <p:pic>
        <p:nvPicPr>
          <p:cNvPr id="1026"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t="10127" b="10364"/>
          <a:stretch/>
        </p:blipFill>
        <p:spPr bwMode="auto">
          <a:xfrm>
            <a:off x="7275224" y="2105024"/>
            <a:ext cx="2745193" cy="771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TextBox 16"/>
          <p:cNvSpPr txBox="1"/>
          <p:nvPr/>
        </p:nvSpPr>
        <p:spPr>
          <a:xfrm>
            <a:off x="6081208" y="1758830"/>
            <a:ext cx="5082092" cy="307777"/>
          </a:xfrm>
          <a:prstGeom prst="rect">
            <a:avLst/>
          </a:prstGeom>
          <a:noFill/>
        </p:spPr>
        <p:txBody>
          <a:bodyPr wrap="square" rtlCol="0">
            <a:spAutoFit/>
          </a:bodyPr>
          <a:lstStyle/>
          <a:p>
            <a:r>
              <a:rPr lang="en-US" sz="1400" dirty="0"/>
              <a:t>Bending deformation provided by Bernoulli-Euler equation:</a:t>
            </a:r>
            <a:endParaRPr lang="en-GB" sz="1400" baseline="30000" dirty="0"/>
          </a:p>
        </p:txBody>
      </p:sp>
      <p:sp>
        <p:nvSpPr>
          <p:cNvPr id="19" name="TextBox 18"/>
          <p:cNvSpPr txBox="1"/>
          <p:nvPr/>
        </p:nvSpPr>
        <p:spPr>
          <a:xfrm>
            <a:off x="6081208" y="3192187"/>
            <a:ext cx="5082092" cy="307777"/>
          </a:xfrm>
          <a:prstGeom prst="rect">
            <a:avLst/>
          </a:prstGeom>
          <a:noFill/>
        </p:spPr>
        <p:txBody>
          <a:bodyPr wrap="square" rtlCol="0">
            <a:spAutoFit/>
          </a:bodyPr>
          <a:lstStyle/>
          <a:p>
            <a:r>
              <a:rPr lang="en-US" sz="1400" dirty="0"/>
              <a:t>Specific twist due to torsion provided by St. </a:t>
            </a:r>
            <a:r>
              <a:rPr lang="en-US" sz="1400" dirty="0" err="1"/>
              <a:t>Venant</a:t>
            </a:r>
            <a:r>
              <a:rPr lang="en-US" sz="1400" dirty="0"/>
              <a:t> equation:</a:t>
            </a:r>
            <a:endParaRPr lang="en-GB" sz="1400" baseline="30000" dirty="0"/>
          </a:p>
        </p:txBody>
      </p:sp>
      <p:pic>
        <p:nvPicPr>
          <p:cNvPr id="1027" name="Picture 3"/>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7610665" y="3585728"/>
            <a:ext cx="1894347" cy="748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 name="TextBox 19"/>
          <p:cNvSpPr txBox="1"/>
          <p:nvPr/>
        </p:nvSpPr>
        <p:spPr>
          <a:xfrm>
            <a:off x="6081208" y="4557218"/>
            <a:ext cx="5082092" cy="307777"/>
          </a:xfrm>
          <a:prstGeom prst="rect">
            <a:avLst/>
          </a:prstGeom>
          <a:noFill/>
        </p:spPr>
        <p:txBody>
          <a:bodyPr wrap="square" rtlCol="0">
            <a:spAutoFit/>
          </a:bodyPr>
          <a:lstStyle/>
          <a:p>
            <a:r>
              <a:rPr lang="en-US" sz="1400" dirty="0"/>
              <a:t>Torsional stiffness:</a:t>
            </a:r>
            <a:endParaRPr lang="en-GB" sz="1400" baseline="30000" dirty="0"/>
          </a:p>
        </p:txBody>
      </p:sp>
      <p:pic>
        <p:nvPicPr>
          <p:cNvPr id="1028" name="Picture 4"/>
          <p:cNvPicPr>
            <a:picLocks noChangeAspect="1" noChangeArrowheads="1"/>
          </p:cNvPicPr>
          <p:nvPr/>
        </p:nvPicPr>
        <p:blipFill>
          <a:blip r:embed="rId6" cstate="print">
            <a:extLst>
              <a:ext uri="{28A0092B-C50C-407E-A947-70E740481C1C}">
                <a14:useLocalDpi xmlns:a14="http://schemas.microsoft.com/office/drawing/2010/main" val="0"/>
              </a:ext>
            </a:extLst>
          </a:blip>
          <a:stretch>
            <a:fillRect/>
          </a:stretch>
        </p:blipFill>
        <p:spPr bwMode="auto">
          <a:xfrm>
            <a:off x="7392021" y="4905912"/>
            <a:ext cx="1602689" cy="8990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TextBox 14"/>
          <p:cNvSpPr txBox="1"/>
          <p:nvPr/>
        </p:nvSpPr>
        <p:spPr>
          <a:xfrm>
            <a:off x="431632" y="4780102"/>
            <a:ext cx="5082092" cy="1528624"/>
          </a:xfrm>
          <a:prstGeom prst="rect">
            <a:avLst/>
          </a:prstGeom>
          <a:noFill/>
        </p:spPr>
        <p:txBody>
          <a:bodyPr wrap="square" rtlCol="0">
            <a:spAutoFit/>
          </a:bodyPr>
          <a:lstStyle/>
          <a:p>
            <a:r>
              <a:rPr lang="en-US" sz="1400" dirty="0"/>
              <a:t>Geometrical parameters:</a:t>
            </a:r>
          </a:p>
          <a:p>
            <a:pPr marL="742950" lvl="1" indent="-285750">
              <a:buFont typeface="Arial" panose="020B0604020202020204" pitchFamily="34" charset="0"/>
              <a:buChar char="•"/>
            </a:pPr>
            <a:r>
              <a:rPr lang="en-US" sz="1400" dirty="0"/>
              <a:t>Cross-sectional aspect ratio: B / H</a:t>
            </a:r>
          </a:p>
          <a:p>
            <a:pPr marL="742950" lvl="1" indent="-285750">
              <a:buFont typeface="Arial" panose="020B0604020202020204" pitchFamily="34" charset="0"/>
              <a:buChar char="•"/>
            </a:pPr>
            <a:r>
              <a:rPr lang="en-US" sz="1400" dirty="0"/>
              <a:t>Thickness ratio: t</a:t>
            </a:r>
            <a:r>
              <a:rPr lang="en-US" sz="1400" baseline="-25000" dirty="0"/>
              <a:t>1</a:t>
            </a:r>
            <a:r>
              <a:rPr lang="en-US" sz="1400" dirty="0"/>
              <a:t> / t</a:t>
            </a:r>
            <a:r>
              <a:rPr lang="en-US" sz="1400" baseline="-25000" dirty="0"/>
              <a:t>2</a:t>
            </a:r>
          </a:p>
          <a:p>
            <a:pPr marL="742950" lvl="1" indent="-285750">
              <a:buFont typeface="Arial" panose="020B0604020202020204" pitchFamily="34" charset="0"/>
              <a:buChar char="•"/>
            </a:pPr>
            <a:endParaRPr lang="en-US" sz="1400" baseline="-25000" dirty="0"/>
          </a:p>
          <a:p>
            <a:pPr marL="285750" indent="-285750">
              <a:buFont typeface="Arial" panose="020B0604020202020204" pitchFamily="34" charset="0"/>
              <a:buChar char="•"/>
            </a:pPr>
            <a:r>
              <a:rPr lang="en-US" sz="1400" dirty="0"/>
              <a:t>Mechanical properties:</a:t>
            </a:r>
          </a:p>
          <a:p>
            <a:pPr marL="742950" lvl="1" indent="-285750">
              <a:buFont typeface="Arial" panose="020B0604020202020204" pitchFamily="34" charset="0"/>
              <a:buChar char="•"/>
            </a:pPr>
            <a:r>
              <a:rPr lang="en-US" sz="1400" dirty="0"/>
              <a:t>Shear stiffness ratio: G</a:t>
            </a:r>
            <a:r>
              <a:rPr lang="en-US" sz="1400" baseline="-25000" dirty="0"/>
              <a:t>1</a:t>
            </a:r>
            <a:r>
              <a:rPr lang="en-US" sz="1400" dirty="0"/>
              <a:t> / G</a:t>
            </a:r>
            <a:r>
              <a:rPr lang="en-US" sz="1400" baseline="-25000" dirty="0"/>
              <a:t>2</a:t>
            </a:r>
          </a:p>
          <a:p>
            <a:pPr marL="742950" lvl="1" indent="-285750">
              <a:buFont typeface="Arial" panose="020B0604020202020204" pitchFamily="34" charset="0"/>
              <a:buChar char="•"/>
            </a:pPr>
            <a:r>
              <a:rPr lang="en-US" sz="1400" dirty="0"/>
              <a:t>Young’s modulus ratio: E</a:t>
            </a:r>
            <a:r>
              <a:rPr lang="en-US" sz="1400" baseline="-25000" dirty="0"/>
              <a:t>1</a:t>
            </a:r>
            <a:r>
              <a:rPr lang="en-US" sz="1400" dirty="0"/>
              <a:t> / E</a:t>
            </a:r>
            <a:r>
              <a:rPr lang="en-US" sz="1400" baseline="-25000" dirty="0"/>
              <a:t>2</a:t>
            </a:r>
            <a:endParaRPr lang="en-GB" sz="1400" baseline="-25000" dirty="0"/>
          </a:p>
        </p:txBody>
      </p:sp>
    </p:spTree>
    <p:extLst>
      <p:ext uri="{BB962C8B-B14F-4D97-AF65-F5344CB8AC3E}">
        <p14:creationId xmlns:p14="http://schemas.microsoft.com/office/powerpoint/2010/main" val="41022241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3B2F6CB8-9391-4BED-909F-C47A979AE1C4}" type="datetime1">
              <a:rPr lang="de-DE" smtClean="0"/>
              <a:t>30.08.2017</a:t>
            </a:fld>
            <a:endParaRPr lang="de-DE"/>
          </a:p>
        </p:txBody>
      </p:sp>
      <p:sp>
        <p:nvSpPr>
          <p:cNvPr id="4" name="Fußzeilenplatzhalter 3"/>
          <p:cNvSpPr>
            <a:spLocks noGrp="1"/>
          </p:cNvSpPr>
          <p:nvPr>
            <p:ph type="ftr" sz="quarter" idx="11"/>
          </p:nvPr>
        </p:nvSpPr>
        <p:spPr/>
        <p:txBody>
          <a:bodyPr/>
          <a:lstStyle/>
          <a:p>
            <a:r>
              <a:rPr lang="de-DE" dirty="0"/>
              <a:t>Valverde, Alejandro</a:t>
            </a:r>
          </a:p>
        </p:txBody>
      </p:sp>
      <p:sp>
        <p:nvSpPr>
          <p:cNvPr id="5" name="Foliennummernplatzhalter 4"/>
          <p:cNvSpPr>
            <a:spLocks noGrp="1"/>
          </p:cNvSpPr>
          <p:nvPr>
            <p:ph type="sldNum" sz="quarter" idx="12"/>
          </p:nvPr>
        </p:nvSpPr>
        <p:spPr/>
        <p:txBody>
          <a:bodyPr/>
          <a:lstStyle/>
          <a:p>
            <a:fld id="{6C6AE60A-B69C-4790-82F7-3882EDF23186}" type="slidenum">
              <a:rPr lang="de-DE" smtClean="0"/>
              <a:t>7</a:t>
            </a:fld>
            <a:endParaRPr lang="de-DE"/>
          </a:p>
        </p:txBody>
      </p:sp>
      <p:sp>
        <p:nvSpPr>
          <p:cNvPr id="6" name="Titel 5"/>
          <p:cNvSpPr>
            <a:spLocks noGrp="1"/>
          </p:cNvSpPr>
          <p:nvPr>
            <p:ph type="title"/>
          </p:nvPr>
        </p:nvSpPr>
        <p:spPr>
          <a:xfrm>
            <a:off x="431632" y="620714"/>
            <a:ext cx="11323975" cy="450205"/>
          </a:xfrm>
        </p:spPr>
        <p:txBody>
          <a:bodyPr anchor="t"/>
          <a:lstStyle/>
          <a:p>
            <a:r>
              <a:rPr lang="de-CH" dirty="0"/>
              <a:t>Results from the study on the analytical model</a:t>
            </a:r>
          </a:p>
        </p:txBody>
      </p:sp>
      <p:sp>
        <p:nvSpPr>
          <p:cNvPr id="16" name="TextBox 15"/>
          <p:cNvSpPr txBox="1"/>
          <p:nvPr/>
        </p:nvSpPr>
        <p:spPr>
          <a:xfrm>
            <a:off x="499013" y="1154895"/>
            <a:ext cx="11353757" cy="369332"/>
          </a:xfrm>
          <a:prstGeom prst="rect">
            <a:avLst/>
          </a:prstGeom>
          <a:noFill/>
        </p:spPr>
        <p:txBody>
          <a:bodyPr wrap="square" rtlCol="0">
            <a:spAutoFit/>
          </a:bodyPr>
          <a:lstStyle/>
          <a:p>
            <a:r>
              <a:rPr lang="en-US" dirty="0"/>
              <a:t>Preliminary results</a:t>
            </a:r>
          </a:p>
        </p:txBody>
      </p:sp>
      <p:pic>
        <p:nvPicPr>
          <p:cNvPr id="2" name="Picture 1"/>
          <p:cNvPicPr>
            <a:picLocks noChangeAspect="1"/>
          </p:cNvPicPr>
          <p:nvPr/>
        </p:nvPicPr>
        <p:blipFill rotWithShape="1">
          <a:blip r:embed="rId3" cstate="print">
            <a:extLst>
              <a:ext uri="{28A0092B-C50C-407E-A947-70E740481C1C}">
                <a14:useLocalDpi xmlns:a14="http://schemas.microsoft.com/office/drawing/2010/main" val="0"/>
              </a:ext>
            </a:extLst>
          </a:blip>
          <a:srcRect l="5036" t="2249" r="7733" b="3057"/>
          <a:stretch/>
        </p:blipFill>
        <p:spPr>
          <a:xfrm>
            <a:off x="878471" y="1866900"/>
            <a:ext cx="4948657" cy="3581400"/>
          </a:xfrm>
          <a:prstGeom prst="rect">
            <a:avLst/>
          </a:prstGeom>
        </p:spPr>
      </p:pic>
      <p:sp>
        <p:nvSpPr>
          <p:cNvPr id="12" name="TextBox 11"/>
          <p:cNvSpPr txBox="1"/>
          <p:nvPr/>
        </p:nvSpPr>
        <p:spPr>
          <a:xfrm>
            <a:off x="816715" y="5560178"/>
            <a:ext cx="5072170" cy="430887"/>
          </a:xfrm>
          <a:prstGeom prst="rect">
            <a:avLst/>
          </a:prstGeom>
          <a:noFill/>
        </p:spPr>
        <p:txBody>
          <a:bodyPr wrap="square" rtlCol="0">
            <a:spAutoFit/>
          </a:bodyPr>
          <a:lstStyle/>
          <a:p>
            <a:pPr algn="ctr"/>
            <a:r>
              <a:rPr lang="en-US" sz="1100" b="1" dirty="0"/>
              <a:t>Fig 10</a:t>
            </a:r>
            <a:r>
              <a:rPr lang="en-US" sz="1100" dirty="0"/>
              <a:t>:  Influence of the cross-sectional aspect ratio B/H on the torsional stiffness G I</a:t>
            </a:r>
            <a:r>
              <a:rPr lang="en-US" sz="1100" baseline="-25000" dirty="0"/>
              <a:t>t</a:t>
            </a:r>
            <a:r>
              <a:rPr lang="en-US" sz="1100" dirty="0"/>
              <a:t> , shown for various values of the stiffness ratio E</a:t>
            </a:r>
            <a:r>
              <a:rPr lang="en-US" sz="1100" baseline="-25000" dirty="0"/>
              <a:t>1</a:t>
            </a:r>
            <a:r>
              <a:rPr lang="en-US" sz="1100" dirty="0"/>
              <a:t> / E</a:t>
            </a:r>
            <a:r>
              <a:rPr lang="en-US" sz="1100" baseline="-25000" dirty="0"/>
              <a:t>2</a:t>
            </a:r>
            <a:endParaRPr lang="en-GB" sz="1100" baseline="-25000" dirty="0"/>
          </a:p>
        </p:txBody>
      </p:sp>
      <p:pic>
        <p:nvPicPr>
          <p:cNvPr id="15" name="Picture 14"/>
          <p:cNvPicPr>
            <a:picLocks noChangeAspect="1"/>
          </p:cNvPicPr>
          <p:nvPr/>
        </p:nvPicPr>
        <p:blipFill rotWithShape="1">
          <a:blip r:embed="rId4" cstate="print">
            <a:extLst>
              <a:ext uri="{28A0092B-C50C-407E-A947-70E740481C1C}">
                <a14:useLocalDpi xmlns:a14="http://schemas.microsoft.com/office/drawing/2010/main" val="0"/>
              </a:ext>
            </a:extLst>
          </a:blip>
          <a:srcRect l="4997" t="3517" r="9543" b="2650"/>
          <a:stretch/>
        </p:blipFill>
        <p:spPr>
          <a:xfrm>
            <a:off x="6610792" y="2007353"/>
            <a:ext cx="4700864" cy="3440947"/>
          </a:xfrm>
          <a:prstGeom prst="rect">
            <a:avLst/>
          </a:prstGeom>
        </p:spPr>
      </p:pic>
      <p:sp>
        <p:nvSpPr>
          <p:cNvPr id="17" name="TextBox 16"/>
          <p:cNvSpPr txBox="1"/>
          <p:nvPr/>
        </p:nvSpPr>
        <p:spPr>
          <a:xfrm>
            <a:off x="6425139" y="5712578"/>
            <a:ext cx="5072170" cy="430887"/>
          </a:xfrm>
          <a:prstGeom prst="rect">
            <a:avLst/>
          </a:prstGeom>
          <a:noFill/>
        </p:spPr>
        <p:txBody>
          <a:bodyPr wrap="square" rtlCol="0">
            <a:spAutoFit/>
          </a:bodyPr>
          <a:lstStyle/>
          <a:p>
            <a:pPr algn="ctr"/>
            <a:r>
              <a:rPr lang="en-US" sz="1100" b="1" dirty="0"/>
              <a:t>Fig 11</a:t>
            </a:r>
            <a:r>
              <a:rPr lang="en-US" sz="1100" dirty="0"/>
              <a:t>:  Influence of the cross-sectional aspect ratio B/H on the flexural stiffness </a:t>
            </a:r>
            <a:r>
              <a:rPr lang="el-GR" sz="1100" dirty="0"/>
              <a:t>Φ</a:t>
            </a:r>
            <a:r>
              <a:rPr lang="es-ES" sz="1100" baseline="-25000" dirty="0"/>
              <a:t>y</a:t>
            </a:r>
            <a:r>
              <a:rPr lang="en-US" sz="1100" dirty="0"/>
              <a:t>, shown for various values of the stiffness ratio E</a:t>
            </a:r>
            <a:r>
              <a:rPr lang="en-US" sz="1100" baseline="-25000" dirty="0"/>
              <a:t>1</a:t>
            </a:r>
            <a:r>
              <a:rPr lang="en-US" sz="1100" dirty="0"/>
              <a:t> / E</a:t>
            </a:r>
            <a:r>
              <a:rPr lang="en-US" sz="1100" baseline="-25000" dirty="0"/>
              <a:t>2</a:t>
            </a:r>
            <a:endParaRPr lang="en-GB" sz="1100" baseline="-25000" dirty="0"/>
          </a:p>
        </p:txBody>
      </p:sp>
    </p:spTree>
    <p:extLst>
      <p:ext uri="{BB962C8B-B14F-4D97-AF65-F5344CB8AC3E}">
        <p14:creationId xmlns:p14="http://schemas.microsoft.com/office/powerpoint/2010/main" val="367863212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3B2F6CB8-9391-4BED-909F-C47A979AE1C4}" type="datetime1">
              <a:rPr lang="de-DE" smtClean="0"/>
              <a:t>30.08.2017</a:t>
            </a:fld>
            <a:endParaRPr lang="de-DE"/>
          </a:p>
        </p:txBody>
      </p:sp>
      <p:sp>
        <p:nvSpPr>
          <p:cNvPr id="4" name="Fußzeilenplatzhalter 3"/>
          <p:cNvSpPr>
            <a:spLocks noGrp="1"/>
          </p:cNvSpPr>
          <p:nvPr>
            <p:ph type="ftr" sz="quarter" idx="11"/>
          </p:nvPr>
        </p:nvSpPr>
        <p:spPr/>
        <p:txBody>
          <a:bodyPr/>
          <a:lstStyle/>
          <a:p>
            <a:r>
              <a:rPr lang="de-DE" dirty="0"/>
              <a:t>Valverde, Alejandro</a:t>
            </a:r>
          </a:p>
        </p:txBody>
      </p:sp>
      <p:sp>
        <p:nvSpPr>
          <p:cNvPr id="5" name="Foliennummernplatzhalter 4"/>
          <p:cNvSpPr>
            <a:spLocks noGrp="1"/>
          </p:cNvSpPr>
          <p:nvPr>
            <p:ph type="sldNum" sz="quarter" idx="12"/>
          </p:nvPr>
        </p:nvSpPr>
        <p:spPr/>
        <p:txBody>
          <a:bodyPr/>
          <a:lstStyle/>
          <a:p>
            <a:fld id="{6C6AE60A-B69C-4790-82F7-3882EDF23186}" type="slidenum">
              <a:rPr lang="de-DE" smtClean="0"/>
              <a:t>8</a:t>
            </a:fld>
            <a:endParaRPr lang="de-DE"/>
          </a:p>
        </p:txBody>
      </p:sp>
      <p:sp>
        <p:nvSpPr>
          <p:cNvPr id="6" name="Titel 5"/>
          <p:cNvSpPr>
            <a:spLocks noGrp="1"/>
          </p:cNvSpPr>
          <p:nvPr>
            <p:ph type="title"/>
          </p:nvPr>
        </p:nvSpPr>
        <p:spPr>
          <a:xfrm>
            <a:off x="431632" y="620714"/>
            <a:ext cx="11323975" cy="450205"/>
          </a:xfrm>
        </p:spPr>
        <p:txBody>
          <a:bodyPr anchor="t"/>
          <a:lstStyle/>
          <a:p>
            <a:r>
              <a:rPr lang="de-CH" dirty="0"/>
              <a:t>Results from the study on the analytical model</a:t>
            </a:r>
          </a:p>
        </p:txBody>
      </p:sp>
      <p:sp>
        <p:nvSpPr>
          <p:cNvPr id="16" name="TextBox 15"/>
          <p:cNvSpPr txBox="1"/>
          <p:nvPr/>
        </p:nvSpPr>
        <p:spPr>
          <a:xfrm>
            <a:off x="499013" y="1154895"/>
            <a:ext cx="11353757" cy="369332"/>
          </a:xfrm>
          <a:prstGeom prst="rect">
            <a:avLst/>
          </a:prstGeom>
          <a:noFill/>
        </p:spPr>
        <p:txBody>
          <a:bodyPr wrap="square" rtlCol="0">
            <a:spAutoFit/>
          </a:bodyPr>
          <a:lstStyle/>
          <a:p>
            <a:r>
              <a:rPr lang="en-US" dirty="0"/>
              <a:t>Preliminary results</a:t>
            </a:r>
          </a:p>
        </p:txBody>
      </p:sp>
      <p:pic>
        <p:nvPicPr>
          <p:cNvPr id="8" name="Picture 7"/>
          <p:cNvPicPr>
            <a:picLocks noChangeAspect="1"/>
          </p:cNvPicPr>
          <p:nvPr/>
        </p:nvPicPr>
        <p:blipFill rotWithShape="1">
          <a:blip r:embed="rId3" cstate="print">
            <a:extLst>
              <a:ext uri="{28A0092B-C50C-407E-A947-70E740481C1C}">
                <a14:useLocalDpi xmlns:a14="http://schemas.microsoft.com/office/drawing/2010/main" val="0"/>
              </a:ext>
            </a:extLst>
          </a:blip>
          <a:srcRect l="4747" t="6526" r="3152" b="3215"/>
          <a:stretch/>
        </p:blipFill>
        <p:spPr>
          <a:xfrm>
            <a:off x="6000641" y="1813989"/>
            <a:ext cx="5579716" cy="3645378"/>
          </a:xfrm>
          <a:prstGeom prst="rect">
            <a:avLst/>
          </a:prstGeom>
        </p:spPr>
      </p:pic>
      <p:sp>
        <p:nvSpPr>
          <p:cNvPr id="13" name="TextBox 12"/>
          <p:cNvSpPr txBox="1"/>
          <p:nvPr/>
        </p:nvSpPr>
        <p:spPr>
          <a:xfrm>
            <a:off x="6541421" y="5560179"/>
            <a:ext cx="4498157" cy="430887"/>
          </a:xfrm>
          <a:prstGeom prst="rect">
            <a:avLst/>
          </a:prstGeom>
          <a:noFill/>
        </p:spPr>
        <p:txBody>
          <a:bodyPr wrap="square" rtlCol="0">
            <a:spAutoFit/>
          </a:bodyPr>
          <a:lstStyle/>
          <a:p>
            <a:pPr algn="ctr"/>
            <a:r>
              <a:rPr lang="en-US" sz="1100" b="1" dirty="0"/>
              <a:t>Fig 12</a:t>
            </a:r>
            <a:r>
              <a:rPr lang="en-US" sz="1100" dirty="0"/>
              <a:t>: Torsional and flexural compliances as a function of the stiffness ratio</a:t>
            </a:r>
            <a:endParaRPr lang="en-GB" sz="1100" baseline="30000" dirty="0"/>
          </a:p>
        </p:txBody>
      </p:sp>
      <mc:AlternateContent xmlns:mc="http://schemas.openxmlformats.org/markup-compatibility/2006">
        <mc:Choice xmlns:a14="http://schemas.microsoft.com/office/drawing/2010/main" Requires="a14">
          <p:sp>
            <p:nvSpPr>
              <p:cNvPr id="14" name="TextBox 13"/>
              <p:cNvSpPr txBox="1"/>
              <p:nvPr/>
            </p:nvSpPr>
            <p:spPr>
              <a:xfrm>
                <a:off x="741243" y="2388965"/>
                <a:ext cx="5327941" cy="2495427"/>
              </a:xfrm>
              <a:prstGeom prst="rect">
                <a:avLst/>
              </a:prstGeom>
              <a:noFill/>
            </p:spPr>
            <p:txBody>
              <a:bodyPr wrap="square" rtlCol="0">
                <a:spAutoFit/>
              </a:bodyPr>
              <a:lstStyle/>
              <a:p>
                <a:pPr marL="285750" indent="-285750">
                  <a:buFont typeface="Arial" pitchFamily="34" charset="0"/>
                  <a:buChar char="•"/>
                </a:pPr>
                <a:r>
                  <a:rPr lang="en-GB" sz="1400" dirty="0"/>
                  <a:t>Torsional compliance: </a:t>
                </a:r>
                <a14:m>
                  <m:oMath xmlns:m="http://schemas.openxmlformats.org/officeDocument/2006/math">
                    <m:sSub>
                      <m:sSubPr>
                        <m:ctrlPr>
                          <a:rPr lang="es-ES" sz="1400" b="0" i="1" smtClean="0">
                            <a:latin typeface="Cambria Math" panose="02040503050406030204" pitchFamily="18" charset="0"/>
                          </a:rPr>
                        </m:ctrlPr>
                      </m:sSubPr>
                      <m:e>
                        <m:r>
                          <a:rPr lang="es-ES" sz="1400" b="0" i="1" smtClean="0">
                            <a:latin typeface="Cambria Math"/>
                          </a:rPr>
                          <m:t>𝜙</m:t>
                        </m:r>
                      </m:e>
                      <m:sub>
                        <m:r>
                          <a:rPr lang="es-ES" sz="1400" b="0" i="1" smtClean="0">
                            <a:latin typeface="Cambria Math"/>
                          </a:rPr>
                          <m:t>𝑡𝑖𝑝</m:t>
                        </m:r>
                      </m:sub>
                    </m:sSub>
                    <m:r>
                      <a:rPr lang="es-ES" sz="1400" b="0" i="1" smtClean="0">
                        <a:latin typeface="Cambria Math"/>
                      </a:rPr>
                      <m:t>/</m:t>
                    </m:r>
                    <m:r>
                      <a:rPr lang="es-ES" sz="1400" b="0" i="1" smtClean="0">
                        <a:latin typeface="Cambria Math"/>
                      </a:rPr>
                      <m:t>𝑄</m:t>
                    </m:r>
                  </m:oMath>
                </a14:m>
                <a:endParaRPr lang="es-ES" sz="1400" b="0" dirty="0"/>
              </a:p>
              <a:p>
                <a:pPr marL="285750" indent="-285750">
                  <a:buFont typeface="Arial" pitchFamily="34" charset="0"/>
                  <a:buChar char="•"/>
                </a:pPr>
                <a:endParaRPr lang="en-GB" sz="1400" dirty="0"/>
              </a:p>
              <a:p>
                <a:pPr marL="285750" indent="-285750">
                  <a:buFont typeface="Arial" pitchFamily="34" charset="0"/>
                  <a:buChar char="•"/>
                </a:pPr>
                <a:r>
                  <a:rPr lang="en-GB" sz="1400" dirty="0"/>
                  <a:t>Flexural compliance: </a:t>
                </a:r>
                <a14:m>
                  <m:oMath xmlns:m="http://schemas.openxmlformats.org/officeDocument/2006/math">
                    <m:sSub>
                      <m:sSubPr>
                        <m:ctrlPr>
                          <a:rPr lang="es-ES" sz="1400" i="1">
                            <a:latin typeface="Cambria Math" panose="02040503050406030204" pitchFamily="18" charset="0"/>
                          </a:rPr>
                        </m:ctrlPr>
                      </m:sSubPr>
                      <m:e>
                        <m:r>
                          <a:rPr lang="es-ES" sz="1400" b="0" i="1" smtClean="0">
                            <a:latin typeface="Cambria Math"/>
                          </a:rPr>
                          <m:t> </m:t>
                        </m:r>
                        <m:r>
                          <a:rPr lang="es-ES" sz="1400" b="0" i="1" smtClean="0">
                            <a:latin typeface="Cambria Math"/>
                          </a:rPr>
                          <m:t>𝑤</m:t>
                        </m:r>
                      </m:e>
                      <m:sub>
                        <m:r>
                          <a:rPr lang="es-ES" sz="1400" i="1">
                            <a:latin typeface="Cambria Math"/>
                          </a:rPr>
                          <m:t>𝑡𝑖𝑝</m:t>
                        </m:r>
                      </m:sub>
                    </m:sSub>
                    <m:r>
                      <a:rPr lang="es-ES" sz="1400" i="1">
                        <a:latin typeface="Cambria Math"/>
                      </a:rPr>
                      <m:t>/</m:t>
                    </m:r>
                    <m:r>
                      <a:rPr lang="es-ES" sz="1400" i="1">
                        <a:latin typeface="Cambria Math"/>
                      </a:rPr>
                      <m:t>𝑄</m:t>
                    </m:r>
                  </m:oMath>
                </a14:m>
                <a:endParaRPr lang="es-ES" sz="1400" dirty="0"/>
              </a:p>
              <a:p>
                <a:pPr marL="285750" indent="-285750">
                  <a:buFont typeface="Arial" pitchFamily="34" charset="0"/>
                  <a:buChar char="•"/>
                </a:pPr>
                <a:endParaRPr lang="es-ES" sz="1400" dirty="0"/>
              </a:p>
              <a:p>
                <a:pPr marL="285750" indent="-285750">
                  <a:buFont typeface="Arial" pitchFamily="34" charset="0"/>
                  <a:buChar char="•"/>
                </a:pPr>
                <a:r>
                  <a:rPr lang="en-GB" sz="1400" dirty="0"/>
                  <a:t>Stiffness</a:t>
                </a:r>
                <a:r>
                  <a:rPr lang="es-ES" sz="1400" dirty="0"/>
                  <a:t> ratio: </a:t>
                </a:r>
                <a14:m>
                  <m:oMath xmlns:m="http://schemas.openxmlformats.org/officeDocument/2006/math">
                    <m:sSub>
                      <m:sSubPr>
                        <m:ctrlPr>
                          <a:rPr lang="es-ES" sz="1400" i="1">
                            <a:latin typeface="Cambria Math" panose="02040503050406030204" pitchFamily="18" charset="0"/>
                          </a:rPr>
                        </m:ctrlPr>
                      </m:sSubPr>
                      <m:e>
                        <m:r>
                          <a:rPr lang="es-ES" sz="1400" i="1">
                            <a:latin typeface="Cambria Math"/>
                          </a:rPr>
                          <m:t>𝐸</m:t>
                        </m:r>
                      </m:e>
                      <m:sub>
                        <m:r>
                          <a:rPr lang="es-ES" sz="1400" i="1">
                            <a:latin typeface="Cambria Math"/>
                          </a:rPr>
                          <m:t>1</m:t>
                        </m:r>
                      </m:sub>
                    </m:sSub>
                    <m:r>
                      <a:rPr lang="es-ES" sz="1400" i="1">
                        <a:latin typeface="Cambria Math"/>
                      </a:rPr>
                      <m:t>/</m:t>
                    </m:r>
                    <m:sSub>
                      <m:sSubPr>
                        <m:ctrlPr>
                          <a:rPr lang="es-ES" sz="1400" i="1">
                            <a:latin typeface="Cambria Math" panose="02040503050406030204" pitchFamily="18" charset="0"/>
                          </a:rPr>
                        </m:ctrlPr>
                      </m:sSubPr>
                      <m:e>
                        <m:r>
                          <a:rPr lang="es-ES" sz="1400" i="1">
                            <a:latin typeface="Cambria Math"/>
                          </a:rPr>
                          <m:t>𝐸</m:t>
                        </m:r>
                      </m:e>
                      <m:sub>
                        <m:r>
                          <a:rPr lang="es-ES" sz="1400" i="1">
                            <a:latin typeface="Cambria Math"/>
                          </a:rPr>
                          <m:t>2</m:t>
                        </m:r>
                      </m:sub>
                    </m:sSub>
                  </m:oMath>
                </a14:m>
                <a:r>
                  <a:rPr lang="en-GB" sz="1400" dirty="0"/>
                  <a:t> </a:t>
                </a:r>
                <a14:m>
                  <m:oMath xmlns:m="http://schemas.openxmlformats.org/officeDocument/2006/math">
                    <m:r>
                      <a:rPr lang="es-ES" sz="1400" i="1" dirty="0">
                        <a:latin typeface="Cambria Math"/>
                      </a:rPr>
                      <m:t>∈[</m:t>
                    </m:r>
                    <m:sSup>
                      <m:sSupPr>
                        <m:ctrlPr>
                          <a:rPr lang="es-ES" sz="1400" i="1" dirty="0">
                            <a:latin typeface="Cambria Math" panose="02040503050406030204" pitchFamily="18" charset="0"/>
                          </a:rPr>
                        </m:ctrlPr>
                      </m:sSupPr>
                      <m:e>
                        <m:r>
                          <a:rPr lang="es-ES" sz="1400" i="1" dirty="0">
                            <a:latin typeface="Cambria Math"/>
                          </a:rPr>
                          <m:t>10</m:t>
                        </m:r>
                      </m:e>
                      <m:sup>
                        <m:r>
                          <a:rPr lang="es-ES" sz="1400" i="1" dirty="0">
                            <a:latin typeface="Cambria Math"/>
                          </a:rPr>
                          <m:t>0</m:t>
                        </m:r>
                      </m:sup>
                    </m:sSup>
                    <m:r>
                      <a:rPr lang="es-ES" sz="1400" i="1" dirty="0">
                        <a:latin typeface="Cambria Math"/>
                      </a:rPr>
                      <m:t>, </m:t>
                    </m:r>
                    <m:sSup>
                      <m:sSupPr>
                        <m:ctrlPr>
                          <a:rPr lang="es-ES" sz="1400" i="1" dirty="0">
                            <a:latin typeface="Cambria Math" panose="02040503050406030204" pitchFamily="18" charset="0"/>
                          </a:rPr>
                        </m:ctrlPr>
                      </m:sSupPr>
                      <m:e>
                        <m:r>
                          <a:rPr lang="es-ES" sz="1400" i="1" dirty="0">
                            <a:latin typeface="Cambria Math"/>
                          </a:rPr>
                          <m:t>10</m:t>
                        </m:r>
                      </m:e>
                      <m:sup>
                        <m:r>
                          <a:rPr lang="es-ES" sz="1400" i="1" dirty="0">
                            <a:latin typeface="Cambria Math"/>
                          </a:rPr>
                          <m:t>3</m:t>
                        </m:r>
                      </m:sup>
                    </m:sSup>
                    <m:r>
                      <a:rPr lang="es-ES" sz="1400" i="1" dirty="0">
                        <a:latin typeface="Cambria Math"/>
                      </a:rPr>
                      <m:t>]</m:t>
                    </m:r>
                  </m:oMath>
                </a14:m>
                <a:endParaRPr lang="es-ES" sz="1400" dirty="0"/>
              </a:p>
              <a:p>
                <a:pPr marL="285750" indent="-285750">
                  <a:buFont typeface="Arial" pitchFamily="34" charset="0"/>
                  <a:buChar char="•"/>
                </a:pPr>
                <a:endParaRPr lang="en-GB" sz="1400" dirty="0"/>
              </a:p>
              <a:p>
                <a:pPr marL="285750" indent="-285750">
                  <a:buFont typeface="Arial" pitchFamily="34" charset="0"/>
                  <a:buChar char="•"/>
                </a:pPr>
                <a:r>
                  <a:rPr lang="en-GB" sz="1400" dirty="0"/>
                  <a:t>Torsional stiffness much more sensible to variations of the stiffness ratio </a:t>
                </a:r>
              </a:p>
              <a:p>
                <a:pPr marL="285750" indent="-285750">
                  <a:buFont typeface="Arial" pitchFamily="34" charset="0"/>
                  <a:buChar char="•"/>
                </a:pPr>
                <a:endParaRPr lang="en-GB" sz="1400" dirty="0"/>
              </a:p>
              <a:p>
                <a:pPr marL="285750" indent="-285750">
                  <a:buFont typeface="Arial" pitchFamily="34" charset="0"/>
                  <a:buChar char="•"/>
                </a:pPr>
                <a:r>
                  <a:rPr lang="en-GB" sz="1400" dirty="0"/>
                  <a:t>The mechanism activation is not expected to result in large variations of the bending displacement</a:t>
                </a:r>
              </a:p>
            </p:txBody>
          </p:sp>
        </mc:Choice>
        <mc:Fallback>
          <p:sp>
            <p:nvSpPr>
              <p:cNvPr id="14" name="TextBox 13"/>
              <p:cNvSpPr txBox="1">
                <a:spLocks noRot="1" noChangeAspect="1" noMove="1" noResize="1" noEditPoints="1" noAdjustHandles="1" noChangeArrowheads="1" noChangeShapeType="1" noTextEdit="1"/>
              </p:cNvSpPr>
              <p:nvPr/>
            </p:nvSpPr>
            <p:spPr>
              <a:xfrm>
                <a:off x="741243" y="2388965"/>
                <a:ext cx="5327941" cy="2495427"/>
              </a:xfrm>
              <a:prstGeom prst="rect">
                <a:avLst/>
              </a:prstGeom>
              <a:blipFill>
                <a:blip r:embed="rId4"/>
                <a:stretch>
                  <a:fillRect l="-229" t="-489" b="-1711"/>
                </a:stretch>
              </a:blipFill>
            </p:spPr>
            <p:txBody>
              <a:bodyPr/>
              <a:lstStyle/>
              <a:p>
                <a:r>
                  <a:rPr lang="es-ES">
                    <a:noFill/>
                  </a:rPr>
                  <a:t> </a:t>
                </a:r>
              </a:p>
            </p:txBody>
          </p:sp>
        </mc:Fallback>
      </mc:AlternateContent>
    </p:spTree>
    <p:extLst>
      <p:ext uri="{BB962C8B-B14F-4D97-AF65-F5344CB8AC3E}">
        <p14:creationId xmlns:p14="http://schemas.microsoft.com/office/powerpoint/2010/main" val="1106860160"/>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3B2F6CB8-9391-4BED-909F-C47A979AE1C4}" type="datetime1">
              <a:rPr lang="de-DE" smtClean="0"/>
              <a:t>30.08.2017</a:t>
            </a:fld>
            <a:endParaRPr lang="de-DE"/>
          </a:p>
        </p:txBody>
      </p:sp>
      <p:sp>
        <p:nvSpPr>
          <p:cNvPr id="4" name="Fußzeilenplatzhalter 3"/>
          <p:cNvSpPr>
            <a:spLocks noGrp="1"/>
          </p:cNvSpPr>
          <p:nvPr>
            <p:ph type="ftr" sz="quarter" idx="11"/>
          </p:nvPr>
        </p:nvSpPr>
        <p:spPr/>
        <p:txBody>
          <a:bodyPr/>
          <a:lstStyle/>
          <a:p>
            <a:r>
              <a:rPr lang="de-DE" dirty="0"/>
              <a:t>Valverde, Alejandro</a:t>
            </a:r>
          </a:p>
        </p:txBody>
      </p:sp>
      <p:sp>
        <p:nvSpPr>
          <p:cNvPr id="5" name="Foliennummernplatzhalter 4"/>
          <p:cNvSpPr>
            <a:spLocks noGrp="1"/>
          </p:cNvSpPr>
          <p:nvPr>
            <p:ph type="sldNum" sz="quarter" idx="12"/>
          </p:nvPr>
        </p:nvSpPr>
        <p:spPr/>
        <p:txBody>
          <a:bodyPr/>
          <a:lstStyle/>
          <a:p>
            <a:fld id="{6C6AE60A-B69C-4790-82F7-3882EDF23186}" type="slidenum">
              <a:rPr lang="de-DE" smtClean="0"/>
              <a:t>9</a:t>
            </a:fld>
            <a:endParaRPr lang="de-DE"/>
          </a:p>
        </p:txBody>
      </p:sp>
      <p:sp>
        <p:nvSpPr>
          <p:cNvPr id="6" name="Titel 5"/>
          <p:cNvSpPr>
            <a:spLocks noGrp="1"/>
          </p:cNvSpPr>
          <p:nvPr>
            <p:ph type="title"/>
          </p:nvPr>
        </p:nvSpPr>
        <p:spPr>
          <a:xfrm>
            <a:off x="431632" y="620714"/>
            <a:ext cx="11323975" cy="450205"/>
          </a:xfrm>
        </p:spPr>
        <p:txBody>
          <a:bodyPr anchor="t"/>
          <a:lstStyle/>
          <a:p>
            <a:r>
              <a:rPr lang="de-CH" dirty="0"/>
              <a:t>Computational model</a:t>
            </a:r>
          </a:p>
        </p:txBody>
      </p:sp>
      <p:sp>
        <p:nvSpPr>
          <p:cNvPr id="16" name="TextBox 15"/>
          <p:cNvSpPr txBox="1"/>
          <p:nvPr/>
        </p:nvSpPr>
        <p:spPr>
          <a:xfrm>
            <a:off x="486468" y="1154895"/>
            <a:ext cx="11353757" cy="369332"/>
          </a:xfrm>
          <a:prstGeom prst="rect">
            <a:avLst/>
          </a:prstGeom>
          <a:noFill/>
        </p:spPr>
        <p:txBody>
          <a:bodyPr wrap="square" rtlCol="0">
            <a:spAutoFit/>
          </a:bodyPr>
          <a:lstStyle/>
          <a:p>
            <a:r>
              <a:rPr lang="en-US" dirty="0"/>
              <a:t>The structure response was obtained executing nonlinear simulations on </a:t>
            </a:r>
            <a:r>
              <a:rPr lang="en-US" dirty="0" err="1"/>
              <a:t>Abaqus</a:t>
            </a:r>
            <a:r>
              <a:rPr lang="en-US" dirty="0"/>
              <a:t> CAE</a:t>
            </a: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38100" y="2807973"/>
            <a:ext cx="5414670" cy="2691107"/>
          </a:xfrm>
          <a:prstGeom prst="rect">
            <a:avLst/>
          </a:prstGeom>
        </p:spPr>
      </p:pic>
      <p:sp>
        <p:nvSpPr>
          <p:cNvPr id="18" name="TextBox 17"/>
          <p:cNvSpPr txBox="1"/>
          <p:nvPr/>
        </p:nvSpPr>
        <p:spPr>
          <a:xfrm>
            <a:off x="765679" y="1601952"/>
            <a:ext cx="5327941" cy="307777"/>
          </a:xfrm>
          <a:prstGeom prst="rect">
            <a:avLst/>
          </a:prstGeom>
          <a:noFill/>
        </p:spPr>
        <p:txBody>
          <a:bodyPr wrap="square" rtlCol="0">
            <a:spAutoFit/>
          </a:bodyPr>
          <a:lstStyle/>
          <a:p>
            <a:pPr marL="285750" indent="-285750">
              <a:buFont typeface="Arial" pitchFamily="34" charset="0"/>
              <a:buChar char="•"/>
            </a:pPr>
            <a:r>
              <a:rPr lang="en-US" sz="1400" dirty="0"/>
              <a:t>Program using Python scripting</a:t>
            </a:r>
          </a:p>
        </p:txBody>
      </p:sp>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5679" y="1909729"/>
            <a:ext cx="5397668" cy="4170926"/>
          </a:xfrm>
          <a:prstGeom prst="rect">
            <a:avLst/>
          </a:prstGeom>
        </p:spPr>
      </p:pic>
      <p:sp>
        <p:nvSpPr>
          <p:cNvPr id="21" name="TextBox 20"/>
          <p:cNvSpPr txBox="1"/>
          <p:nvPr/>
        </p:nvSpPr>
        <p:spPr>
          <a:xfrm>
            <a:off x="6896980" y="5481353"/>
            <a:ext cx="4498157" cy="261610"/>
          </a:xfrm>
          <a:prstGeom prst="rect">
            <a:avLst/>
          </a:prstGeom>
          <a:noFill/>
        </p:spPr>
        <p:txBody>
          <a:bodyPr wrap="square" rtlCol="0">
            <a:spAutoFit/>
          </a:bodyPr>
          <a:lstStyle/>
          <a:p>
            <a:pPr algn="ctr"/>
            <a:r>
              <a:rPr lang="en-US" sz="1100" b="1" dirty="0"/>
              <a:t>Fig 14</a:t>
            </a:r>
            <a:r>
              <a:rPr lang="en-US" sz="1100" dirty="0"/>
              <a:t>: General assembly of the computational model</a:t>
            </a:r>
            <a:endParaRPr lang="en-GB" sz="1100" baseline="30000" dirty="0"/>
          </a:p>
        </p:txBody>
      </p:sp>
      <p:sp>
        <p:nvSpPr>
          <p:cNvPr id="22" name="TextBox 21"/>
          <p:cNvSpPr txBox="1"/>
          <p:nvPr/>
        </p:nvSpPr>
        <p:spPr>
          <a:xfrm>
            <a:off x="1215434" y="6080655"/>
            <a:ext cx="4498157" cy="430887"/>
          </a:xfrm>
          <a:prstGeom prst="rect">
            <a:avLst/>
          </a:prstGeom>
          <a:noFill/>
        </p:spPr>
        <p:txBody>
          <a:bodyPr wrap="square" rtlCol="0">
            <a:spAutoFit/>
          </a:bodyPr>
          <a:lstStyle/>
          <a:p>
            <a:pPr algn="ctr"/>
            <a:r>
              <a:rPr lang="en-US" sz="1100" b="1" dirty="0"/>
              <a:t>Fig 13</a:t>
            </a:r>
            <a:r>
              <a:rPr lang="en-US" sz="1100" dirty="0"/>
              <a:t>:  Flow chart showing the execution of the parametric study python code</a:t>
            </a:r>
            <a:endParaRPr lang="en-GB" sz="1100" baseline="30000" dirty="0"/>
          </a:p>
        </p:txBody>
      </p:sp>
    </p:spTree>
    <p:extLst>
      <p:ext uri="{BB962C8B-B14F-4D97-AF65-F5344CB8AC3E}">
        <p14:creationId xmlns:p14="http://schemas.microsoft.com/office/powerpoint/2010/main" val="2358538386"/>
      </p:ext>
    </p:extLst>
  </p:cSld>
  <p:clrMapOvr>
    <a:masterClrMapping/>
  </p:clrMapOvr>
  <p:transition>
    <p:fade/>
  </p:transition>
</p:sld>
</file>

<file path=ppt/theme/theme1.xml><?xml version="1.0" encoding="utf-8"?>
<a:theme xmlns:a="http://schemas.openxmlformats.org/drawingml/2006/main" name="CMASLab_presentation_16to9">
  <a:themeElements>
    <a:clrScheme name="ETH Zuerich - Fachwelt">
      <a:dk1>
        <a:sysClr val="windowText" lastClr="000000"/>
      </a:dk1>
      <a:lt1>
        <a:sysClr val="window" lastClr="FFFFFF"/>
      </a:lt1>
      <a:dk2>
        <a:srgbClr val="72791C"/>
      </a:dk2>
      <a:lt2>
        <a:srgbClr val="1269B0"/>
      </a:lt2>
      <a:accent1>
        <a:srgbClr val="91056A"/>
      </a:accent1>
      <a:accent2>
        <a:srgbClr val="6F6F64"/>
      </a:accent2>
      <a:accent3>
        <a:srgbClr val="A8322D"/>
      </a:accent3>
      <a:accent4>
        <a:srgbClr val="007A96"/>
      </a:accent4>
      <a:accent5>
        <a:srgbClr val="956013"/>
      </a:accent5>
      <a:accent6>
        <a:srgbClr val="FFFFFF"/>
      </a:accent6>
      <a:hlink>
        <a:srgbClr val="1269B0"/>
      </a:hlink>
      <a:folHlink>
        <a:srgbClr val="8CB63C"/>
      </a:folHlink>
    </a:clrScheme>
    <a:fontScheme name="ETH Zürich">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tx1"/>
          </a:solidFill>
          <a:headEnd type="none" w="med" len="med"/>
          <a:tailEnd type="triangl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CMASLab_presentation_16to9.potx" id="{E09B677F-EB88-43D1-9FDF-5AE613838345}" vid="{A9B9777C-6ED4-4A0E-9272-9194233257AE}"/>
    </a:ext>
  </a:extLst>
</a:theme>
</file>

<file path=ppt/theme/theme2.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CMASLab_presentation_16to9</Template>
  <TotalTime>2432</TotalTime>
  <Words>2255</Words>
  <Application>Microsoft Office PowerPoint</Application>
  <PresentationFormat>Custom</PresentationFormat>
  <Paragraphs>331</Paragraphs>
  <Slides>25</Slides>
  <Notes>25</Notes>
  <HiddenSlides>5</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25</vt:i4>
      </vt:variant>
    </vt:vector>
  </HeadingPairs>
  <TitlesOfParts>
    <vt:vector size="30" baseType="lpstr">
      <vt:lpstr>Arial</vt:lpstr>
      <vt:lpstr>Calibri</vt:lpstr>
      <vt:lpstr>Cambria Math</vt:lpstr>
      <vt:lpstr>Wingdings</vt:lpstr>
      <vt:lpstr>CMASLab_presentation_16to9</vt:lpstr>
      <vt:lpstr>Master Thesis Project: Bending-Twist Shape Adaptation of Wings by Compliant Chiral Spar Design</vt:lpstr>
      <vt:lpstr>Motivation</vt:lpstr>
      <vt:lpstr>Presentation outline</vt:lpstr>
      <vt:lpstr>Different approaches</vt:lpstr>
      <vt:lpstr>Working principle for the proposed technology</vt:lpstr>
      <vt:lpstr>Analytical model</vt:lpstr>
      <vt:lpstr>Results from the study on the analytical model</vt:lpstr>
      <vt:lpstr>Results from the study on the analytical model</vt:lpstr>
      <vt:lpstr>Computational model</vt:lpstr>
      <vt:lpstr>Computational model</vt:lpstr>
      <vt:lpstr>Computational model</vt:lpstr>
      <vt:lpstr>Computational model</vt:lpstr>
      <vt:lpstr>Computational model</vt:lpstr>
      <vt:lpstr>Computational model</vt:lpstr>
      <vt:lpstr>Computational model</vt:lpstr>
      <vt:lpstr>Computational model analysis</vt:lpstr>
      <vt:lpstr>Computational model analysis</vt:lpstr>
      <vt:lpstr>Computational model analysis</vt:lpstr>
      <vt:lpstr>Computational model analysis</vt:lpstr>
      <vt:lpstr>Computational model further analysis</vt:lpstr>
      <vt:lpstr>Computational model further analysis</vt:lpstr>
      <vt:lpstr>Computational model further analysis</vt:lpstr>
      <vt:lpstr>Conclusions</vt:lpstr>
      <vt:lpstr>Outlook</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Alejandro Valverde</dc:creator>
  <cp:lastModifiedBy>Alejandro Valverde</cp:lastModifiedBy>
  <cp:revision>112</cp:revision>
  <cp:lastPrinted>2017-05-10T14:00:41Z</cp:lastPrinted>
  <dcterms:created xsi:type="dcterms:W3CDTF">2017-05-08T14:46:56Z</dcterms:created>
  <dcterms:modified xsi:type="dcterms:W3CDTF">2017-08-30T16:48:31Z</dcterms:modified>
</cp:coreProperties>
</file>